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1" r:id="rId2"/>
    <p:sldId id="327" r:id="rId3"/>
    <p:sldId id="358" r:id="rId4"/>
    <p:sldId id="257" r:id="rId5"/>
    <p:sldId id="317" r:id="rId6"/>
    <p:sldId id="269" r:id="rId7"/>
    <p:sldId id="288" r:id="rId8"/>
    <p:sldId id="328" r:id="rId9"/>
    <p:sldId id="308" r:id="rId10"/>
    <p:sldId id="273" r:id="rId11"/>
    <p:sldId id="290" r:id="rId12"/>
    <p:sldId id="291" r:id="rId13"/>
    <p:sldId id="309" r:id="rId14"/>
    <p:sldId id="295" r:id="rId15"/>
    <p:sldId id="300" r:id="rId16"/>
    <p:sldId id="293" r:id="rId17"/>
    <p:sldId id="349" r:id="rId18"/>
    <p:sldId id="294" r:id="rId19"/>
    <p:sldId id="347" r:id="rId20"/>
    <p:sldId id="332" r:id="rId21"/>
    <p:sldId id="296" r:id="rId22"/>
    <p:sldId id="297" r:id="rId23"/>
    <p:sldId id="326" r:id="rId24"/>
    <p:sldId id="307" r:id="rId25"/>
    <p:sldId id="302" r:id="rId26"/>
    <p:sldId id="303" r:id="rId27"/>
    <p:sldId id="313" r:id="rId28"/>
    <p:sldId id="341" r:id="rId29"/>
    <p:sldId id="304" r:id="rId30"/>
    <p:sldId id="312" r:id="rId31"/>
    <p:sldId id="346" r:id="rId32"/>
    <p:sldId id="350" r:id="rId33"/>
    <p:sldId id="319" r:id="rId34"/>
    <p:sldId id="299" r:id="rId35"/>
    <p:sldId id="298" r:id="rId36"/>
    <p:sldId id="306" r:id="rId37"/>
    <p:sldId id="272" r:id="rId38"/>
    <p:sldId id="357" r:id="rId39"/>
    <p:sldId id="353" r:id="rId40"/>
    <p:sldId id="354" r:id="rId41"/>
    <p:sldId id="305" r:id="rId42"/>
    <p:sldId id="355" r:id="rId43"/>
    <p:sldId id="301" r:id="rId44"/>
    <p:sldId id="320" r:id="rId45"/>
    <p:sldId id="322" r:id="rId46"/>
    <p:sldId id="343" r:id="rId47"/>
    <p:sldId id="321" r:id="rId48"/>
    <p:sldId id="264" r:id="rId49"/>
    <p:sldId id="262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1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3F4"/>
    <a:srgbClr val="7697B0"/>
    <a:srgbClr val="1A335C"/>
    <a:srgbClr val="82868B"/>
    <a:srgbClr val="E6E6E6"/>
    <a:srgbClr val="F2F2F2"/>
    <a:srgbClr val="FF6969"/>
    <a:srgbClr val="D4D8DD"/>
    <a:srgbClr val="6393CF"/>
    <a:srgbClr val="8B9BB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7" autoAdjust="0"/>
    <p:restoredTop sz="93175" autoAdjust="0"/>
  </p:normalViewPr>
  <p:slideViewPr>
    <p:cSldViewPr snapToGrid="0" showGuides="1">
      <p:cViewPr varScale="1">
        <p:scale>
          <a:sx n="110" d="100"/>
          <a:sy n="110" d="100"/>
        </p:scale>
        <p:origin x="10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5:02:24.522"/>
    </inkml:context>
    <inkml:brush xml:id="br0">
      <inkml:brushProperty name="width" value="0.1" units="cm"/>
      <inkml:brushProperty name="height" value="0.1" units="cm"/>
      <inkml:brushProperty name="color" value="#A5B7C6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5:02:25.580"/>
    </inkml:context>
    <inkml:brush xml:id="br0">
      <inkml:brushProperty name="width" value="0.1" units="cm"/>
      <inkml:brushProperty name="height" value="0.1" units="cm"/>
      <inkml:brushProperty name="color" value="#A5B7C6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F961D44-42F7-46D6-8554-531BF84D8D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6C5560-8A2A-470C-B8C2-CD778DCD3B8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4AB531B-C9E7-4A96-9222-985A92615E5D}" type="datetimeFigureOut">
              <a:rPr lang="ko-KR" altLang="en-US" smtClean="0"/>
              <a:pPr/>
              <a:t>2023-08-04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AE1F114-2EE9-4FD0-965C-567A011203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FD8863D1-E708-4FC9-86B1-88FFABC76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9817C8-601C-4EAA-AB63-9B29122466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EFB4CA-EBE6-40AC-9A02-9C2FF1319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A39938-C39B-4B06-9596-AA804CE59F3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6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0FEBE-8A97-4855-8104-A03E1EFF1A94}" type="datetimeFigureOut">
              <a:rPr lang="ko-KR" altLang="en-US" smtClean="0"/>
              <a:t>2023-08-04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15FA9-61DE-4DD2-9BA2-4DC9AF791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0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Points 4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4049051" y="1818704"/>
            <a:ext cx="2026616" cy="2622093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5517387" y="1818233"/>
            <a:ext cx="2622093" cy="2026616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4049522" y="3882165"/>
            <a:ext cx="2622093" cy="2026616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6113531" y="3286179"/>
            <a:ext cx="2026615" cy="2622093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623233" y="1859967"/>
            <a:ext cx="2931200" cy="1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733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4320137" y="3523367"/>
            <a:ext cx="70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067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667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5740721" y="2149167"/>
            <a:ext cx="70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067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667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7228804" y="3523367"/>
            <a:ext cx="70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067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667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5740721" y="5089667"/>
            <a:ext cx="7096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33" tIns="22867" rIns="45733" bIns="22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3067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667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623233" y="4128567"/>
            <a:ext cx="2931200" cy="1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733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8403900" y="1859967"/>
            <a:ext cx="3036400" cy="16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733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8403900" y="4128567"/>
            <a:ext cx="3036400" cy="16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733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1660200" y="535633"/>
            <a:ext cx="8871600" cy="5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808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608CD1-91EE-E281-CE92-D7C5A5B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A8CB7-992D-CEC9-8D71-AB31FA7C7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58386-4013-1EE8-771B-058C77374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130FEBE-8A97-4855-8104-A03E1EFF1A94}" type="datetimeFigureOut">
              <a:rPr lang="ko-KR" altLang="en-US" smtClean="0"/>
              <a:pPr/>
              <a:t>2023-08-04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7E9D0-EEB1-C603-7E65-0F11F6B8E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B4662-5E86-3989-A8CE-41AE1996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5415FA9-61DE-4DD2-9BA2-4DC9AF791E4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eg"/><Relationship Id="rId5" Type="http://schemas.openxmlformats.org/officeDocument/2006/relationships/customXml" Target="../ink/ink2.xml"/><Relationship Id="rId4" Type="http://schemas.openxmlformats.org/officeDocument/2006/relationships/image" Target="../media/image1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jpg"/><Relationship Id="rId4" Type="http://schemas.openxmlformats.org/officeDocument/2006/relationships/image" Target="../media/image7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E62F8E-A7F9-433C-AD82-15814135C4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AA1E4F-8432-AAB9-2E83-40E77F2BF584}"/>
              </a:ext>
            </a:extLst>
          </p:cNvPr>
          <p:cNvSpPr/>
          <p:nvPr/>
        </p:nvSpPr>
        <p:spPr>
          <a:xfrm>
            <a:off x="4285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784D7D-AD62-046E-1603-AABD206E03B0}"/>
              </a:ext>
            </a:extLst>
          </p:cNvPr>
          <p:cNvGrpSpPr/>
          <p:nvPr/>
        </p:nvGrpSpPr>
        <p:grpSpPr>
          <a:xfrm>
            <a:off x="841409" y="2398775"/>
            <a:ext cx="10442281" cy="1968116"/>
            <a:chOff x="841409" y="2331098"/>
            <a:chExt cx="10442281" cy="196811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D050920-EB61-67CA-2D54-859D23EAFE6C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7B1BCA2-85EC-4A45-20A5-1831EDC2565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6EAE8D-C96E-B889-FE00-9A54298C4F9A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DE3AF4-36AE-FAC2-B1AA-E888188E7D38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63BC21-4C23-551F-0DD2-3A68A74D454A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FC8205-673D-EC51-5910-A731A63C739F}"/>
                </a:ext>
              </a:extLst>
            </p:cNvPr>
            <p:cNvSpPr txBox="1"/>
            <p:nvPr/>
          </p:nvSpPr>
          <p:spPr>
            <a:xfrm>
              <a:off x="841409" y="3283551"/>
              <a:ext cx="104422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실시간 주가 거래 자동화 시스템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B76AA83-DA67-45C8-96BE-576B13C732C5}"/>
              </a:ext>
            </a:extLst>
          </p:cNvPr>
          <p:cNvSpPr txBox="1"/>
          <p:nvPr/>
        </p:nvSpPr>
        <p:spPr>
          <a:xfrm>
            <a:off x="10115550" y="5019675"/>
            <a:ext cx="1878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팀장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고범희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김나윤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장하진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박효민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정승권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우승윤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하현수</a:t>
            </a:r>
          </a:p>
          <a:p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53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C18375E-1F47-4A97-AF8D-84268E81C4F1}"/>
              </a:ext>
            </a:extLst>
          </p:cNvPr>
          <p:cNvSpPr txBox="1"/>
          <p:nvPr/>
        </p:nvSpPr>
        <p:spPr>
          <a:xfrm>
            <a:off x="5070942" y="1772245"/>
            <a:ext cx="20501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9E25F-8917-458B-B8A9-46261F4659BC}"/>
              </a:ext>
            </a:extLst>
          </p:cNvPr>
          <p:cNvSpPr txBox="1"/>
          <p:nvPr/>
        </p:nvSpPr>
        <p:spPr>
          <a:xfrm>
            <a:off x="2755187" y="2688734"/>
            <a:ext cx="668163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절차 및 방법</a:t>
            </a:r>
            <a:endParaRPr lang="en-US" altLang="ko-KR" sz="6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6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  <a:r>
              <a:rPr lang="en-US" altLang="ko-KR" sz="6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6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E4927C-2626-439C-81DE-B0F56A7B8C77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474BC-5568-4EFC-ADD9-286D579B69C5}"/>
              </a:ext>
            </a:extLst>
          </p:cNvPr>
          <p:cNvSpPr txBox="1"/>
          <p:nvPr/>
        </p:nvSpPr>
        <p:spPr>
          <a:xfrm>
            <a:off x="11713029" y="6400800"/>
            <a:ext cx="27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9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0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2670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</a:t>
            </a:r>
            <a:endParaRPr lang="en-US" altLang="ko-KR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아키텍처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6386E-98B4-49CA-9501-DDCDAB743BAE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D188BE-067C-418D-979C-F69C6B039A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16" y="884424"/>
            <a:ext cx="8597309" cy="53733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5337AFE-CBBC-4DD9-A838-CFF40E620694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6FE34-91EA-493D-AFBE-546F32EFD7BB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0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90882C-CCAA-4116-984B-69A52B1CF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03" y="1711707"/>
            <a:ext cx="5021601" cy="27531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3716D4-18F8-45C2-990F-6C20CC14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84" y="1711707"/>
            <a:ext cx="4927593" cy="20905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55EDC1-456F-431E-8BAD-94D5AF3E1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83" y="4023686"/>
            <a:ext cx="4927593" cy="20174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ADBB7E-3C51-4E6E-A337-5CF6B1FA3DD7}"/>
              </a:ext>
            </a:extLst>
          </p:cNvPr>
          <p:cNvSpPr txBox="1"/>
          <p:nvPr/>
        </p:nvSpPr>
        <p:spPr>
          <a:xfrm>
            <a:off x="667803" y="4684621"/>
            <a:ext cx="6082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32bit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환경을 통해 대신증권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주식 데이터 수집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대신증권은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32bit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환경만 지원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분단위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일단위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데이터를 수집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1F5180-646A-480C-840C-054F93D1B40D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E4277F-674A-4558-8969-57462EFB98FE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632B3B-E281-4B21-ACA5-CEAE99619394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1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C2B863-39FF-40AC-85E5-3D919E53327D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F6C5AF-8BFD-4CCA-BF6F-C562CE048885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F70618-15A7-4D75-AC92-4AFB5FF28306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E49D5B-84A9-4EE9-ADE6-2906A92EDDB2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37293-A3BD-4635-A33C-3A312F874FB5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전송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71772B-2EAF-40CB-8A5C-D7FB83658444}"/>
              </a:ext>
            </a:extLst>
          </p:cNvPr>
          <p:cNvGrpSpPr/>
          <p:nvPr/>
        </p:nvGrpSpPr>
        <p:grpSpPr>
          <a:xfrm>
            <a:off x="4686300" y="1117411"/>
            <a:ext cx="6892674" cy="2066720"/>
            <a:chOff x="1787908" y="1933774"/>
            <a:chExt cx="9073386" cy="380681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814B7A5-23EB-4AC4-8936-2FBB57C68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08" y="1933774"/>
              <a:ext cx="9073386" cy="3806815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A4C504-0F94-42CC-BB19-D510BB40C37B}"/>
                </a:ext>
              </a:extLst>
            </p:cNvPr>
            <p:cNvSpPr/>
            <p:nvPr/>
          </p:nvSpPr>
          <p:spPr>
            <a:xfrm>
              <a:off x="6172200" y="2006600"/>
              <a:ext cx="1278467" cy="2079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FEBA435-F5BE-413A-A207-FF06C32755E2}"/>
              </a:ext>
            </a:extLst>
          </p:cNvPr>
          <p:cNvSpPr txBox="1"/>
          <p:nvPr/>
        </p:nvSpPr>
        <p:spPr>
          <a:xfrm>
            <a:off x="613026" y="2002519"/>
            <a:ext cx="35888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대신증권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로부터 가져온 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분단위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일단위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데이터를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Maria DB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전송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1DF4923-D1BF-4FD2-8A18-DE8C7BE92E66}"/>
              </a:ext>
            </a:extLst>
          </p:cNvPr>
          <p:cNvGrpSpPr/>
          <p:nvPr/>
        </p:nvGrpSpPr>
        <p:grpSpPr>
          <a:xfrm>
            <a:off x="4686300" y="3472202"/>
            <a:ext cx="6892674" cy="2579241"/>
            <a:chOff x="1899157" y="2104567"/>
            <a:chExt cx="8393685" cy="3422346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7D073F2-7734-464F-9088-D35ECB813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9157" y="2104567"/>
              <a:ext cx="8393685" cy="3422346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DC45B36-B955-40EC-91E0-9CD82B65293E}"/>
                </a:ext>
              </a:extLst>
            </p:cNvPr>
            <p:cNvSpPr/>
            <p:nvPr/>
          </p:nvSpPr>
          <p:spPr>
            <a:xfrm>
              <a:off x="5875867" y="2181703"/>
              <a:ext cx="1265766" cy="1804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D14C913-CA79-4BFF-B5F9-853FF69C5F68}"/>
              </a:ext>
            </a:extLst>
          </p:cNvPr>
          <p:cNvSpPr txBox="1"/>
          <p:nvPr/>
        </p:nvSpPr>
        <p:spPr>
          <a:xfrm>
            <a:off x="7697037" y="6218738"/>
            <a:ext cx="4015991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일단위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분단위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주식 데이터 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Maria DB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전송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B4FB56B-84FD-455E-9A8D-7CAAC416A7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</a:blip>
          <a:srcRect r="3776"/>
          <a:stretch/>
        </p:blipFill>
        <p:spPr>
          <a:xfrm>
            <a:off x="1292426" y="3716789"/>
            <a:ext cx="1873856" cy="186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24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9031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뉴스 데이터 </a:t>
            </a:r>
            <a:r>
              <a:rPr lang="ko-KR" altLang="en-US" sz="2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04B8B6-EB20-4559-9C5E-E32DFE79F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83" r="1724"/>
          <a:stretch/>
        </p:blipFill>
        <p:spPr>
          <a:xfrm>
            <a:off x="665869" y="1573589"/>
            <a:ext cx="4893253" cy="25192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ED39E2-92C4-45F6-9F29-7A8682A9D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994" y="2019976"/>
            <a:ext cx="5846034" cy="17824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6A3822-51CD-416E-8F3C-43FADD388008}"/>
              </a:ext>
            </a:extLst>
          </p:cNvPr>
          <p:cNvSpPr txBox="1"/>
          <p:nvPr/>
        </p:nvSpPr>
        <p:spPr>
          <a:xfrm>
            <a:off x="8116584" y="6218738"/>
            <a:ext cx="359644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크롤링한 뉴스 데이터 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Maria DB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전송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CDEBA8-837A-472A-A4B5-1239867165A1}"/>
              </a:ext>
            </a:extLst>
          </p:cNvPr>
          <p:cNvSpPr/>
          <p:nvPr/>
        </p:nvSpPr>
        <p:spPr>
          <a:xfrm>
            <a:off x="10003316" y="6618848"/>
            <a:ext cx="2122298" cy="179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36738-DE54-4888-8AD4-D05969A3CD2B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388057-2B8D-465B-98F6-86AAEAF9B4E0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6434A37-FE49-4606-AD7E-85BB6D379B84}"/>
              </a:ext>
            </a:extLst>
          </p:cNvPr>
          <p:cNvSpPr/>
          <p:nvPr/>
        </p:nvSpPr>
        <p:spPr>
          <a:xfrm>
            <a:off x="5585636" y="2856234"/>
            <a:ext cx="235632" cy="21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1D76B8D-F068-4AA5-B926-DED844B6D917}"/>
              </a:ext>
            </a:extLst>
          </p:cNvPr>
          <p:cNvSpPr/>
          <p:nvPr/>
        </p:nvSpPr>
        <p:spPr>
          <a:xfrm rot="5400000">
            <a:off x="5550326" y="4343153"/>
            <a:ext cx="235632" cy="218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9502E9F-2946-4F92-A0F9-D7B13A2CA0CF}"/>
              </a:ext>
            </a:extLst>
          </p:cNvPr>
          <p:cNvGrpSpPr/>
          <p:nvPr/>
        </p:nvGrpSpPr>
        <p:grpSpPr>
          <a:xfrm>
            <a:off x="1651382" y="4708212"/>
            <a:ext cx="8033520" cy="1150527"/>
            <a:chOff x="1619362" y="4681090"/>
            <a:chExt cx="8526708" cy="127152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65B9C36-C737-4D13-99B8-2BFD9CFD6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9362" y="4681090"/>
              <a:ext cx="8526708" cy="1271527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366EA1B-D72D-4269-8823-667697C2A080}"/>
                </a:ext>
              </a:extLst>
            </p:cNvPr>
            <p:cNvSpPr/>
            <p:nvPr/>
          </p:nvSpPr>
          <p:spPr>
            <a:xfrm>
              <a:off x="4972692" y="4685016"/>
              <a:ext cx="2321960" cy="13539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CE3B4D5-E200-4303-A5AA-9EC0247B9C4A}"/>
              </a:ext>
            </a:extLst>
          </p:cNvPr>
          <p:cNvSpPr txBox="1"/>
          <p:nvPr/>
        </p:nvSpPr>
        <p:spPr>
          <a:xfrm>
            <a:off x="5777163" y="1553224"/>
            <a:ext cx="4787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 s 4</a:t>
            </a:r>
            <a:r>
              <a:rPr lang="ko-KR" altLang="en-US" sz="18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 원하는 주식의 뉴스를  네이버 뉴스에서 </a:t>
            </a:r>
            <a:r>
              <a:rPr lang="ko-KR" altLang="en-US" sz="18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sz="18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11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155BE4-0804-48C8-AF72-706D616ED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122" y="1517521"/>
            <a:ext cx="4137892" cy="4243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B5EAAD-31B7-4276-BDF4-6EFDC8AC2F58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02FC66-87B1-4CC2-9C0E-AD4F3C5C180D}"/>
              </a:ext>
            </a:extLst>
          </p:cNvPr>
          <p:cNvSpPr txBox="1"/>
          <p:nvPr/>
        </p:nvSpPr>
        <p:spPr>
          <a:xfrm>
            <a:off x="760199" y="1620167"/>
            <a:ext cx="5884164" cy="3477875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쿼리형태가 아닌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Key/Value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형태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Pub/sub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비동기 통신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빠른 데이터 처리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유실 방지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메모리 소모 제어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데이터 통신 가능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D705B-9CCE-458A-A575-081B5032B189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8FA679-1271-4E9E-9A4D-7CF5E065B008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32675-E75A-4C47-8994-19D75F0610FC}"/>
              </a:ext>
            </a:extLst>
          </p:cNvPr>
          <p:cNvSpPr txBox="1"/>
          <p:nvPr/>
        </p:nvSpPr>
        <p:spPr>
          <a:xfrm>
            <a:off x="4529822" y="6206292"/>
            <a:ext cx="724762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Redis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인해  </a:t>
            </a:r>
            <a:r>
              <a:rPr lang="en-US" altLang="ko-KR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32bit  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환경에서  </a:t>
            </a:r>
            <a:r>
              <a:rPr lang="en-US" altLang="ko-KR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64bit  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환경으로 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빠르게 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데이터를  송신할   수  있다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899281-A383-4991-8240-76060FB5DDCD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785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2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3B524E-FFD9-4017-AA57-645D19A3B124}"/>
              </a:ext>
            </a:extLst>
          </p:cNvPr>
          <p:cNvSpPr txBox="1"/>
          <p:nvPr/>
        </p:nvSpPr>
        <p:spPr>
          <a:xfrm>
            <a:off x="781679" y="1997223"/>
            <a:ext cx="10654946" cy="34163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모델을 학습시키기 전 데이터를 수집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feature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전처리하는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과정이 필요하다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▶ 더 많은 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있으면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더 정확한 예측을 할 수 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2400" b="0" i="0" dirty="0">
              <a:solidFill>
                <a:srgbClr val="37415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0" i="0" dirty="0">
                <a:solidFill>
                  <a:srgbClr val="37415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특성이 많을수록 모델은 더 다양한 정보를 활용할 수 있으므로</a:t>
            </a:r>
            <a:endParaRPr lang="en-US" altLang="ko-KR" sz="2400" b="0" i="0" dirty="0">
              <a:solidFill>
                <a:srgbClr val="37415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0" i="0" dirty="0">
                <a:solidFill>
                  <a:srgbClr val="37415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일반적으로 성능이 향상될 수 있다</a:t>
            </a:r>
            <a:r>
              <a:rPr lang="en-US" altLang="ko-KR" sz="2400" b="0" i="0" dirty="0">
                <a:solidFill>
                  <a:srgbClr val="37415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2400" dirty="0">
              <a:solidFill>
                <a:srgbClr val="37415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특성들의 상호작용을 파악할 수 있으며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과적합을 방지할 수 있다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48906-A00B-4325-8B9A-F87E86C592F6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A05A50-8349-464D-8796-E8584FFDA342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94567-BAC8-4E5E-B415-A7AEE0A40C7B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559BCD-1F3D-46CA-A5AC-5705FFC20797}"/>
              </a:ext>
            </a:extLst>
          </p:cNvPr>
          <p:cNvSpPr txBox="1"/>
          <p:nvPr/>
        </p:nvSpPr>
        <p:spPr>
          <a:xfrm>
            <a:off x="8008536" y="6206292"/>
            <a:ext cx="376890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지표데이터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뉴스데이터 </a:t>
            </a:r>
            <a:r>
              <a:rPr lang="ko-KR" altLang="en-US" sz="2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523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1F5180-646A-480C-840C-054F93D1B40D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E4277F-674A-4558-8969-57462EFB98FE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632B3B-E281-4B21-ACA5-CEAE99619394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2A759E7-5A6B-443E-B384-D8A7912EC2C6}"/>
              </a:ext>
            </a:extLst>
          </p:cNvPr>
          <p:cNvGrpSpPr/>
          <p:nvPr/>
        </p:nvGrpSpPr>
        <p:grpSpPr>
          <a:xfrm>
            <a:off x="5820827" y="1041111"/>
            <a:ext cx="5892201" cy="5009693"/>
            <a:chOff x="5189499" y="1027289"/>
            <a:chExt cx="5892201" cy="500969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8CBBE08-E563-4BFB-BB8A-B360E92A5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24" b="1701"/>
            <a:stretch/>
          </p:blipFill>
          <p:spPr>
            <a:xfrm>
              <a:off x="5189499" y="1027289"/>
              <a:ext cx="5892201" cy="500969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1E24E7F-EE5F-4982-AC3F-75778CD30D12}"/>
                </a:ext>
              </a:extLst>
            </p:cNvPr>
            <p:cNvSpPr/>
            <p:nvPr/>
          </p:nvSpPr>
          <p:spPr>
            <a:xfrm>
              <a:off x="5475111" y="1038459"/>
              <a:ext cx="722489" cy="13570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9A981B-2978-4582-8302-1FBE782B9AE9}"/>
              </a:ext>
            </a:extLst>
          </p:cNvPr>
          <p:cNvSpPr txBox="1"/>
          <p:nvPr/>
        </p:nvSpPr>
        <p:spPr>
          <a:xfrm>
            <a:off x="374607" y="2251754"/>
            <a:ext cx="544622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Talib </a:t>
            </a:r>
            <a:r>
              <a:rPr lang="ko-KR" altLang="en-US" sz="2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</a:t>
            </a:r>
            <a:endParaRPr lang="en-US" altLang="ko-KR" sz="2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주식의 지표 데이터를 생성해주는 라이브러리</a:t>
            </a:r>
            <a:endParaRPr lang="en-US" altLang="ko-KR" sz="2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일단위</a:t>
            </a:r>
            <a:r>
              <a:rPr lang="ko-KR" altLang="en-US" sz="2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차트 데이터를 </a:t>
            </a:r>
            <a:r>
              <a:rPr lang="en-US" altLang="ko-KR" sz="2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talib</a:t>
            </a:r>
            <a:r>
              <a:rPr lang="en-US" altLang="ko-KR" sz="2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</a:t>
            </a:r>
            <a:endParaRPr lang="en-US" altLang="ko-KR" sz="2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활용해 지표데이터 생성 후 학습데이터로 활용</a:t>
            </a:r>
            <a:endParaRPr lang="en-US" altLang="ko-KR" sz="2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E7C4D-DDEF-44B5-ACBF-142509156439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지표 데이터</a:t>
            </a:r>
          </a:p>
        </p:txBody>
      </p:sp>
    </p:spTree>
    <p:extLst>
      <p:ext uri="{BB962C8B-B14F-4D97-AF65-F5344CB8AC3E}">
        <p14:creationId xmlns:p14="http://schemas.microsoft.com/office/powerpoint/2010/main" val="1850275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692044-D73F-4C78-9BA5-0C16C56AC9CA}"/>
              </a:ext>
            </a:extLst>
          </p:cNvPr>
          <p:cNvGrpSpPr/>
          <p:nvPr/>
        </p:nvGrpSpPr>
        <p:grpSpPr>
          <a:xfrm>
            <a:off x="6296462" y="1454500"/>
            <a:ext cx="5353927" cy="2353685"/>
            <a:chOff x="6391414" y="482264"/>
            <a:chExt cx="10229570" cy="525531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D521651-3734-4A5E-99B0-EFE2EA6BF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1414" y="1270350"/>
              <a:ext cx="10229570" cy="446722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4B15E5-7F01-42C2-A0E3-C900FE7EA868}"/>
                </a:ext>
              </a:extLst>
            </p:cNvPr>
            <p:cNvSpPr txBox="1"/>
            <p:nvPr/>
          </p:nvSpPr>
          <p:spPr>
            <a:xfrm>
              <a:off x="8150292" y="482264"/>
              <a:ext cx="7968718" cy="75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평균 종가 대비 당일 종가 비율 </a:t>
              </a:r>
              <a:r>
                <a:rPr lang="en-US" altLang="ko-KR" sz="1600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(5</a:t>
              </a:r>
              <a:r>
                <a:rPr lang="ko-KR" altLang="en-US" sz="1600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일</a:t>
              </a:r>
              <a:r>
                <a:rPr lang="en-US" altLang="ko-KR" sz="1600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/20</a:t>
              </a:r>
              <a:r>
                <a:rPr lang="ko-KR" altLang="en-US" sz="1600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일</a:t>
              </a:r>
              <a:r>
                <a:rPr lang="en-US" altLang="ko-KR" sz="1600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  <a:endPara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5A92C82-1478-46D1-929F-A16DBF0013C7}"/>
              </a:ext>
            </a:extLst>
          </p:cNvPr>
          <p:cNvGrpSpPr/>
          <p:nvPr/>
        </p:nvGrpSpPr>
        <p:grpSpPr>
          <a:xfrm>
            <a:off x="6296462" y="3808187"/>
            <a:ext cx="5261113" cy="2220473"/>
            <a:chOff x="8305800" y="5204266"/>
            <a:chExt cx="6038850" cy="305303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3A1508B-D047-4A9A-8815-459A5417E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800" y="5599615"/>
              <a:ext cx="6038850" cy="265768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FCBDCE-D487-43EB-AEF0-22079B7890B6}"/>
                </a:ext>
              </a:extLst>
            </p:cNvPr>
            <p:cNvSpPr txBox="1"/>
            <p:nvPr/>
          </p:nvSpPr>
          <p:spPr>
            <a:xfrm>
              <a:off x="10231031" y="5204266"/>
              <a:ext cx="2616343" cy="46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i="0" dirty="0" err="1">
                  <a:solidFill>
                    <a:srgbClr val="404040"/>
                  </a:solidFill>
                  <a:effectLst/>
                  <a:latin typeface="한컴 고딕" panose="02000500000000000000" pitchFamily="2" charset="-127"/>
                  <a:ea typeface="한컴 고딕" panose="02000500000000000000" pitchFamily="2" charset="-127"/>
                </a:rPr>
                <a:t>이동평균수렴</a:t>
              </a:r>
              <a:r>
                <a:rPr lang="en-US" altLang="ko-KR" sz="1600" b="1" i="0" dirty="0">
                  <a:solidFill>
                    <a:srgbClr val="404040"/>
                  </a:solidFill>
                  <a:effectLst/>
                  <a:latin typeface="한컴 고딕" panose="02000500000000000000" pitchFamily="2" charset="-127"/>
                  <a:ea typeface="한컴 고딕" panose="02000500000000000000" pitchFamily="2" charset="-127"/>
                </a:rPr>
                <a:t>·</a:t>
              </a:r>
              <a:r>
                <a:rPr lang="ko-KR" altLang="en-US" sz="1600" b="1" i="0" dirty="0">
                  <a:solidFill>
                    <a:srgbClr val="404040"/>
                  </a:solidFill>
                  <a:effectLst/>
                  <a:latin typeface="한컴 고딕" panose="02000500000000000000" pitchFamily="2" charset="-127"/>
                  <a:ea typeface="한컴 고딕" panose="02000500000000000000" pitchFamily="2" charset="-127"/>
                </a:rPr>
                <a:t>확산지수</a:t>
              </a:r>
              <a:endPara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CA3EF50-859C-4B6F-BF2A-2A0B593C01FE}"/>
              </a:ext>
            </a:extLst>
          </p:cNvPr>
          <p:cNvGrpSpPr/>
          <p:nvPr/>
        </p:nvGrpSpPr>
        <p:grpSpPr>
          <a:xfrm>
            <a:off x="922260" y="3808185"/>
            <a:ext cx="5261112" cy="2327572"/>
            <a:chOff x="1490663" y="4846609"/>
            <a:chExt cx="7300914" cy="372112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C20F409-4E8C-4A12-95F8-838295C65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663" y="5301180"/>
              <a:ext cx="7300914" cy="32665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86E62F-3ACB-47CF-8018-673DAEB591A0}"/>
                </a:ext>
              </a:extLst>
            </p:cNvPr>
            <p:cNvSpPr txBox="1"/>
            <p:nvPr/>
          </p:nvSpPr>
          <p:spPr>
            <a:xfrm>
              <a:off x="3018914" y="4846609"/>
              <a:ext cx="4746718" cy="541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전일대비 주가 변화 비율 예측 지표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3CEFD84-C9A3-4BAC-A9F5-C54877B02FA2}"/>
              </a:ext>
            </a:extLst>
          </p:cNvPr>
          <p:cNvGrpSpPr/>
          <p:nvPr/>
        </p:nvGrpSpPr>
        <p:grpSpPr>
          <a:xfrm>
            <a:off x="893328" y="1543513"/>
            <a:ext cx="5172562" cy="2227909"/>
            <a:chOff x="565329" y="912185"/>
            <a:chExt cx="7977845" cy="408963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A76750C-C893-4328-96D9-DA2505C39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29" y="1466409"/>
              <a:ext cx="7977845" cy="353541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3387FC-52E0-41A8-B67F-391D3A39DF9A}"/>
                </a:ext>
              </a:extLst>
            </p:cNvPr>
            <p:cNvSpPr txBox="1"/>
            <p:nvPr/>
          </p:nvSpPr>
          <p:spPr>
            <a:xfrm>
              <a:off x="2860991" y="912185"/>
              <a:ext cx="5367337" cy="621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볼린저</a:t>
              </a:r>
              <a:r>
                <a:rPr lang="ko-KR" altLang="en-US" sz="1600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밴드 </a:t>
              </a:r>
              <a:r>
                <a:rPr lang="en-US" altLang="ko-KR" sz="1600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(</a:t>
              </a:r>
              <a:r>
                <a:rPr lang="ko-KR" altLang="en-US" sz="1600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가격변동폭</a:t>
              </a:r>
              <a:r>
                <a:rPr lang="en-US" altLang="ko-KR" sz="1600" b="1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  <a:endParaRPr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7C2627D-E83F-4EC3-B0AE-49180EBBD299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E441847-0110-47F1-AB98-A774711BEBFE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38D5B9-2E55-4CED-AA5F-AE65BB81E741}"/>
              </a:ext>
            </a:extLst>
          </p:cNvPr>
          <p:cNvSpPr txBox="1"/>
          <p:nvPr/>
        </p:nvSpPr>
        <p:spPr>
          <a:xfrm>
            <a:off x="6400800" y="6206292"/>
            <a:ext cx="535392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Ta-Lib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 지표데이터 생성 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학습데이터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E5E080-4F6D-4347-821A-F8B75A6AD009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17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0E5A6-2161-4573-973F-D5426A800311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지표 데이터</a:t>
            </a:r>
          </a:p>
        </p:txBody>
      </p:sp>
    </p:spTree>
    <p:extLst>
      <p:ext uri="{BB962C8B-B14F-4D97-AF65-F5344CB8AC3E}">
        <p14:creationId xmlns:p14="http://schemas.microsoft.com/office/powerpoint/2010/main" val="3976180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자연어 </a:t>
            </a:r>
            <a:r>
              <a:rPr lang="ko-KR" altLang="en-US" sz="2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C2627D-E83F-4EC3-B0AE-49180EBBD299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E441847-0110-47F1-AB98-A774711BEBFE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38D5B9-2E55-4CED-AA5F-AE65BB81E741}"/>
              </a:ext>
            </a:extLst>
          </p:cNvPr>
          <p:cNvSpPr txBox="1"/>
          <p:nvPr/>
        </p:nvSpPr>
        <p:spPr>
          <a:xfrm>
            <a:off x="7687733" y="6206292"/>
            <a:ext cx="406699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뉴스데이터를 자연어 처리하여 감성분석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E5E080-4F6D-4347-821A-F8B75A6AD009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18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C9F2833-09C5-45C2-903B-C6700D58BF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337" y="1117412"/>
            <a:ext cx="7592090" cy="474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10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6386E-98B4-49CA-9501-DDCDAB743BAE}"/>
              </a:ext>
            </a:extLst>
          </p:cNvPr>
          <p:cNvSpPr txBox="1"/>
          <p:nvPr/>
        </p:nvSpPr>
        <p:spPr>
          <a:xfrm>
            <a:off x="394866" y="182444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팀원 소개 및 역할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948650" y="2040930"/>
            <a:ext cx="1329472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고범희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363C21-8CB6-461E-ADB1-5D13007D97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6218">
            <a:off x="749395" y="1709973"/>
            <a:ext cx="574351" cy="448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93D590-ECB6-429D-98FB-1E97D4A59C92}"/>
              </a:ext>
            </a:extLst>
          </p:cNvPr>
          <p:cNvSpPr txBox="1"/>
          <p:nvPr/>
        </p:nvSpPr>
        <p:spPr>
          <a:xfrm>
            <a:off x="3736139" y="2030183"/>
            <a:ext cx="113364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정승권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BAD21-0162-49D5-AFE3-F7A3B5C82DF5}"/>
              </a:ext>
            </a:extLst>
          </p:cNvPr>
          <p:cNvSpPr txBox="1"/>
          <p:nvPr/>
        </p:nvSpPr>
        <p:spPr>
          <a:xfrm>
            <a:off x="2413152" y="2040930"/>
            <a:ext cx="113364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장하진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64279-4421-4315-A2A8-9804A31A3948}"/>
              </a:ext>
            </a:extLst>
          </p:cNvPr>
          <p:cNvSpPr txBox="1"/>
          <p:nvPr/>
        </p:nvSpPr>
        <p:spPr>
          <a:xfrm>
            <a:off x="5053545" y="2023972"/>
            <a:ext cx="113364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하현수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D9EDCA-D518-4A27-A449-E1619A794C2B}"/>
              </a:ext>
            </a:extLst>
          </p:cNvPr>
          <p:cNvSpPr txBox="1"/>
          <p:nvPr/>
        </p:nvSpPr>
        <p:spPr>
          <a:xfrm>
            <a:off x="1003171" y="2668344"/>
            <a:ext cx="500670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 수집 및 </a:t>
            </a:r>
            <a:r>
              <a:rPr lang="ko-KR" altLang="en-US" sz="24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                          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주식      데이터      수집 </a:t>
            </a:r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뉴스데이터      수집</a:t>
            </a:r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/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                          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주식      데이터      </a:t>
            </a:r>
            <a:r>
              <a:rPr lang="ko-KR" altLang="en-US" sz="14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뉴스     </a:t>
            </a:r>
            <a:r>
              <a:rPr lang="ko-KR" altLang="en-US" sz="14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테이터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자  연  어   처  리</a:t>
            </a:r>
            <a:endParaRPr lang="en-US" altLang="ko-KR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수집      데이터      및      </a:t>
            </a:r>
            <a:r>
              <a:rPr lang="ko-KR" altLang="en-US" sz="14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데이터      </a:t>
            </a:r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     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설정</a:t>
            </a:r>
            <a:endParaRPr lang="en-US" altLang="ko-KR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Tx/>
              <a:buChar char="-"/>
            </a:pPr>
            <a:endParaRPr lang="ko-KR" altLang="en-US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학습</a:t>
            </a:r>
          </a:p>
          <a:p>
            <a:pPr lvl="1"/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                         LSTM      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신경망      파라미터 설정 </a:t>
            </a:r>
          </a:p>
          <a:p>
            <a:pPr lvl="1"/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                       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     파   라   미   터      설정</a:t>
            </a:r>
            <a:endParaRPr lang="en-US" altLang="ko-KR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자동화 코드 작성</a:t>
            </a:r>
          </a:p>
          <a:p>
            <a:pPr lvl="1"/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                      R   E   D  I    S     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   통한      실시간    데이터    통합      및      </a:t>
            </a:r>
            <a:r>
              <a:rPr lang="ko-KR" altLang="en-US" sz="14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                      </a:t>
            </a:r>
            <a:r>
              <a:rPr lang="ko-KR" altLang="en-US" sz="14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된      데이터 모델 학습     진행 </a:t>
            </a:r>
          </a:p>
          <a:p>
            <a:pPr lvl="1"/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                     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학습된      모델 결과      및      가중치 수정</a:t>
            </a:r>
            <a:endParaRPr lang="en-US" altLang="ko-KR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29A37-F35E-4C90-B5C0-56114BAFA484}"/>
              </a:ext>
            </a:extLst>
          </p:cNvPr>
          <p:cNvSpPr txBox="1"/>
          <p:nvPr/>
        </p:nvSpPr>
        <p:spPr>
          <a:xfrm>
            <a:off x="2841789" y="2775329"/>
            <a:ext cx="1329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01C6BE-B485-4D88-87CB-00CF5A55F843}"/>
              </a:ext>
            </a:extLst>
          </p:cNvPr>
          <p:cNvSpPr/>
          <p:nvPr/>
        </p:nvSpPr>
        <p:spPr>
          <a:xfrm>
            <a:off x="609600" y="1274540"/>
            <a:ext cx="5942089" cy="47788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605B10-03DA-4B43-8CA2-C5A1E0E4E8B5}"/>
              </a:ext>
            </a:extLst>
          </p:cNvPr>
          <p:cNvSpPr txBox="1"/>
          <p:nvPr/>
        </p:nvSpPr>
        <p:spPr>
          <a:xfrm>
            <a:off x="2915908" y="1376517"/>
            <a:ext cx="1329472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86134E-3E80-43A1-B4D2-2EBA4D325645}"/>
              </a:ext>
            </a:extLst>
          </p:cNvPr>
          <p:cNvSpPr txBox="1"/>
          <p:nvPr/>
        </p:nvSpPr>
        <p:spPr>
          <a:xfrm>
            <a:off x="8445002" y="2035803"/>
            <a:ext cx="113364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박효민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48EF04-2E1E-440C-8956-507F6409236B}"/>
              </a:ext>
            </a:extLst>
          </p:cNvPr>
          <p:cNvSpPr txBox="1"/>
          <p:nvPr/>
        </p:nvSpPr>
        <p:spPr>
          <a:xfrm>
            <a:off x="6906440" y="2035803"/>
            <a:ext cx="113364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김나윤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364666-3B65-4533-BCFC-CC8F107C1A82}"/>
              </a:ext>
            </a:extLst>
          </p:cNvPr>
          <p:cNvSpPr txBox="1"/>
          <p:nvPr/>
        </p:nvSpPr>
        <p:spPr>
          <a:xfrm>
            <a:off x="9983564" y="2035803"/>
            <a:ext cx="113364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우승윤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4374DE3-2F37-448E-AD4B-E4D93A465794}"/>
              </a:ext>
            </a:extLst>
          </p:cNvPr>
          <p:cNvSpPr txBox="1"/>
          <p:nvPr/>
        </p:nvSpPr>
        <p:spPr>
          <a:xfrm>
            <a:off x="7440956" y="2791850"/>
            <a:ext cx="354634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개발환경 구축</a:t>
            </a:r>
          </a:p>
          <a:p>
            <a:pPr marL="285750" indent="-285750">
              <a:buFontTx/>
              <a:buChar char="-"/>
            </a:pP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구글    클라우드    </a:t>
            </a:r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스프링 부트 연동</a:t>
            </a:r>
            <a:endParaRPr lang="en-US" altLang="ko-KR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스프링 부트와    웹   간의    서버   연결   유지</a:t>
            </a:r>
            <a:endParaRPr lang="en-US" altLang="ko-KR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그래프 구현 </a:t>
            </a:r>
          </a:p>
          <a:p>
            <a:pPr marL="285750" indent="-285750">
              <a:buFontTx/>
              <a:buChar char="-"/>
            </a:pP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   그래프    구현</a:t>
            </a:r>
            <a:endParaRPr lang="en-US" altLang="ko-KR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   업데이트되는    주가    정보와    뉴스데이터</a:t>
            </a:r>
            <a:endParaRPr lang="en-US" altLang="ko-KR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</a:t>
            </a:r>
          </a:p>
          <a:p>
            <a:pPr marL="285750" indent="-285750">
              <a:buFontTx/>
              <a:buChar char="-"/>
            </a:pP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가독성을    중시한    </a:t>
            </a:r>
            <a:r>
              <a:rPr lang="en-US" altLang="ko-KR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   a   I   n    </a:t>
            </a: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</a:t>
            </a:r>
            <a:endParaRPr lang="en-US" altLang="ko-KR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차트 그래프     상세보기로     자세한     일별 주가     확인</a:t>
            </a:r>
            <a:endParaRPr lang="en-US" altLang="ko-KR" sz="1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C5BD11-03A0-40D6-9E5F-41E6BC581629}"/>
              </a:ext>
            </a:extLst>
          </p:cNvPr>
          <p:cNvSpPr/>
          <p:nvPr/>
        </p:nvSpPr>
        <p:spPr>
          <a:xfrm>
            <a:off x="6710612" y="1271603"/>
            <a:ext cx="4609240" cy="47788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FC82D1-C660-4039-86EA-AF362BA4E37F}"/>
              </a:ext>
            </a:extLst>
          </p:cNvPr>
          <p:cNvSpPr txBox="1"/>
          <p:nvPr/>
        </p:nvSpPr>
        <p:spPr>
          <a:xfrm>
            <a:off x="8445002" y="1376517"/>
            <a:ext cx="1133644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 E B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6CE122-86FD-4710-9D8D-B37243F1830C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CF39D4-EA3F-42FF-956C-249DCEBA9816}"/>
              </a:ext>
            </a:extLst>
          </p:cNvPr>
          <p:cNvSpPr txBox="1"/>
          <p:nvPr/>
        </p:nvSpPr>
        <p:spPr>
          <a:xfrm>
            <a:off x="11713029" y="6400800"/>
            <a:ext cx="27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7328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8BA21-9C2A-453F-B2B3-272241D374E4}"/>
              </a:ext>
            </a:extLst>
          </p:cNvPr>
          <p:cNvSpPr txBox="1"/>
          <p:nvPr/>
        </p:nvSpPr>
        <p:spPr>
          <a:xfrm>
            <a:off x="667804" y="1117411"/>
            <a:ext cx="1363346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감성분석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B570D-AC84-49D3-A6BE-73B311D99592}"/>
              </a:ext>
            </a:extLst>
          </p:cNvPr>
          <p:cNvSpPr txBox="1"/>
          <p:nvPr/>
        </p:nvSpPr>
        <p:spPr>
          <a:xfrm>
            <a:off x="383457" y="1468005"/>
            <a:ext cx="5574653" cy="3939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ko-KR" sz="1400" b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tokenizer = </a:t>
            </a:r>
            <a:r>
              <a:rPr lang="en-US" altLang="ko-KR" sz="14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AutoTokenizer.from_pretrained</a:t>
            </a:r>
            <a:endParaRPr lang="en-US" altLang="ko-KR" sz="1400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('</a:t>
            </a:r>
            <a:r>
              <a:rPr lang="en-US" altLang="ko-KR" sz="14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snunlp</a:t>
            </a:r>
            <a:r>
              <a:rPr lang="en-US" altLang="ko-KR" sz="14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/KR-</a:t>
            </a:r>
            <a:r>
              <a:rPr lang="en-US" altLang="ko-KR" sz="14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FinBert</a:t>
            </a:r>
            <a:r>
              <a:rPr lang="en-US" altLang="ko-KR" sz="14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-SC’)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b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 KR-</a:t>
            </a:r>
            <a:r>
              <a:rPr lang="en-US" altLang="ko-KR" sz="1400" b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Finbert</a:t>
            </a:r>
            <a:r>
              <a:rPr lang="en-US" altLang="ko-KR" sz="1400" b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모델로 텍스트를 토큰화 하는 작업</a:t>
            </a:r>
            <a:endParaRPr lang="en-US" altLang="ko-KR" sz="1400" b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Model = </a:t>
            </a:r>
            <a:r>
              <a:rPr lang="en-US" altLang="ko-KR" sz="14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AutoModelForSequenceClassification.from</a:t>
            </a:r>
            <a:r>
              <a:rPr lang="en-US" altLang="ko-KR" sz="14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Pretrained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(＇</a:t>
            </a:r>
            <a:r>
              <a:rPr lang="en-US" altLang="ko-KR" sz="14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snunlp</a:t>
            </a:r>
            <a:r>
              <a:rPr lang="en-US" altLang="ko-KR" sz="14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/KR-</a:t>
            </a:r>
            <a:r>
              <a:rPr lang="en-US" altLang="ko-KR" sz="14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FinBert</a:t>
            </a:r>
            <a:r>
              <a:rPr lang="en-US" altLang="ko-KR" sz="14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-SC’)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1400" b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프로젝트에 맞게 </a:t>
            </a:r>
            <a:r>
              <a:rPr lang="en-US" altLang="ko-KR" sz="1400" b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KR-</a:t>
            </a:r>
            <a:r>
              <a:rPr lang="en-US" altLang="ko-KR" sz="1400" b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Finbert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모델을 활용하기 위해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초기화</a:t>
            </a:r>
            <a:endParaRPr lang="en-US" altLang="ko-KR" sz="1400" b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ko-KR" sz="1400" b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b="1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senti_classifier</a:t>
            </a:r>
            <a:r>
              <a:rPr lang="en-US" altLang="ko-KR" sz="14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= pipeline(task='text-classification’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sz="1400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model=model, tokenizer=tokenizer)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ko-KR" sz="1400" b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KR-</a:t>
            </a:r>
            <a:r>
              <a:rPr lang="en-US" altLang="ko-KR" sz="1400" b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Finbert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모델이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토큰화한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단어를 긍정 또는 부정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중립으로 분류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3EE32-6040-4A0B-8A4C-DF36AB9BD440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187224-9029-4632-942F-19BF2DACAA0D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D001F-E4F9-4BE8-9D0F-B812EDAE7A3E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6A0E1CB-DC4C-4BB8-BE29-5B6D1CD8444F}"/>
              </a:ext>
            </a:extLst>
          </p:cNvPr>
          <p:cNvGrpSpPr/>
          <p:nvPr/>
        </p:nvGrpSpPr>
        <p:grpSpPr>
          <a:xfrm>
            <a:off x="5899118" y="1156960"/>
            <a:ext cx="5813910" cy="4777995"/>
            <a:chOff x="5615107" y="1117411"/>
            <a:chExt cx="5813910" cy="47779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2C119A-8EC4-4B4C-BAE4-0300766D72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807" r="14951"/>
            <a:stretch/>
          </p:blipFill>
          <p:spPr>
            <a:xfrm>
              <a:off x="5615107" y="1117411"/>
              <a:ext cx="5813910" cy="477799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2B94AD4-A3E0-40E2-ACF5-A0DFEF5B8C3F}"/>
                </a:ext>
              </a:extLst>
            </p:cNvPr>
            <p:cNvSpPr/>
            <p:nvPr/>
          </p:nvSpPr>
          <p:spPr>
            <a:xfrm>
              <a:off x="6370352" y="2553119"/>
              <a:ext cx="5004381" cy="44129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7224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8BA21-9C2A-453F-B2B3-272241D374E4}"/>
              </a:ext>
            </a:extLst>
          </p:cNvPr>
          <p:cNvSpPr txBox="1"/>
          <p:nvPr/>
        </p:nvSpPr>
        <p:spPr>
          <a:xfrm>
            <a:off x="667804" y="1117411"/>
            <a:ext cx="1363346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감성분석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2C119A-8EC4-4B4C-BAE4-0300766D7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7" r="14951"/>
          <a:stretch/>
        </p:blipFill>
        <p:spPr>
          <a:xfrm>
            <a:off x="5901276" y="949599"/>
            <a:ext cx="4627911" cy="33594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7471FB-6419-4A96-A984-EFA7A2297C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326" y="4979387"/>
            <a:ext cx="6134478" cy="11530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DB570D-AC84-49D3-A6BE-73B311D99592}"/>
              </a:ext>
            </a:extLst>
          </p:cNvPr>
          <p:cNvSpPr txBox="1"/>
          <p:nvPr/>
        </p:nvSpPr>
        <p:spPr>
          <a:xfrm>
            <a:off x="610654" y="1748219"/>
            <a:ext cx="47035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lnSpc>
                <a:spcPts val="4800"/>
              </a:lnSpc>
              <a:spcBef>
                <a:spcPct val="0"/>
              </a:spcBef>
            </a:pPr>
            <a:r>
              <a:rPr lang="ko-KR" altLang="en-US" sz="1800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크롤링한 뉴스기사를 감성분석</a:t>
            </a:r>
            <a:endParaRPr lang="en-US" altLang="ko-KR" b="1" spc="64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>
              <a:lnSpc>
                <a:spcPts val="4800"/>
              </a:lnSpc>
              <a:spcBef>
                <a:spcPct val="0"/>
              </a:spcBef>
            </a:pPr>
            <a:endParaRPr lang="en-US" altLang="ko-KR" sz="1800" b="1" spc="64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>
              <a:lnSpc>
                <a:spcPts val="4800"/>
              </a:lnSpc>
              <a:spcBef>
                <a:spcPct val="0"/>
              </a:spcBef>
            </a:pPr>
            <a:r>
              <a:rPr lang="ko-KR" altLang="en-US" sz="1800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기사의 각 문장 마다 점수를 부여 후 종합</a:t>
            </a:r>
            <a:endParaRPr lang="en-US" altLang="ko-KR" sz="1800" b="1" spc="64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>
              <a:lnSpc>
                <a:spcPts val="4800"/>
              </a:lnSpc>
              <a:spcBef>
                <a:spcPct val="0"/>
              </a:spcBef>
            </a:pPr>
            <a:r>
              <a:rPr lang="ko-KR" altLang="en-US" sz="1800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긍정 </a:t>
            </a:r>
            <a:r>
              <a:rPr lang="en-US" altLang="ko-KR" sz="1800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1 </a:t>
            </a:r>
            <a:r>
              <a:rPr lang="ko-KR" altLang="en-US" sz="1800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부정 </a:t>
            </a:r>
            <a:r>
              <a:rPr lang="en-US" altLang="ko-KR" sz="1800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-1 </a:t>
            </a:r>
            <a:r>
              <a:rPr lang="ko-KR" altLang="en-US" sz="1800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중립 </a:t>
            </a:r>
            <a:r>
              <a:rPr lang="en-US" altLang="ko-KR" sz="1800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0</a:t>
            </a:r>
          </a:p>
          <a:p>
            <a:pPr marL="0" lvl="0" indent="0">
              <a:lnSpc>
                <a:spcPts val="4800"/>
              </a:lnSpc>
              <a:spcBef>
                <a:spcPct val="0"/>
              </a:spcBef>
            </a:pPr>
            <a:r>
              <a:rPr lang="ko-KR" altLang="en-US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종합된 점수가 양수면 </a:t>
            </a:r>
            <a:r>
              <a:rPr lang="en-US" altLang="ko-KR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lang="ko-KR" altLang="en-US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음수면 </a:t>
            </a:r>
            <a:r>
              <a:rPr lang="en-US" altLang="ko-KR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-1, </a:t>
            </a:r>
          </a:p>
          <a:p>
            <a:pPr marL="0" lvl="0" indent="0">
              <a:lnSpc>
                <a:spcPts val="4800"/>
              </a:lnSpc>
              <a:spcBef>
                <a:spcPct val="0"/>
              </a:spcBef>
            </a:pPr>
            <a:r>
              <a:rPr lang="en-US" altLang="ko-KR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점은 </a:t>
            </a:r>
            <a:r>
              <a:rPr lang="en-US" altLang="ko-KR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ko-KR" altLang="en-US" b="1" spc="64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라벨링</a:t>
            </a:r>
            <a:r>
              <a:rPr lang="ko-KR" altLang="en-US" b="1" spc="64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후 컬럼 추가</a:t>
            </a:r>
            <a:endParaRPr lang="en-US" altLang="ko-KR" b="1" spc="64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4C435D7C-A3F3-429E-A4EF-C22C92321F07}"/>
              </a:ext>
            </a:extLst>
          </p:cNvPr>
          <p:cNvSpPr/>
          <p:nvPr/>
        </p:nvSpPr>
        <p:spPr>
          <a:xfrm rot="10800000">
            <a:off x="8002794" y="4474259"/>
            <a:ext cx="424873" cy="3555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3EE32-6040-4A0B-8A4C-DF36AB9BD440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187224-9029-4632-942F-19BF2DACAA0D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D001F-E4F9-4BE8-9D0F-B812EDAE7A3E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461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4" y="1117411"/>
            <a:ext cx="201613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20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완성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3464A6-81C1-48C6-9D73-A7D5BFBF8362}"/>
              </a:ext>
            </a:extLst>
          </p:cNvPr>
          <p:cNvGrpSpPr/>
          <p:nvPr/>
        </p:nvGrpSpPr>
        <p:grpSpPr>
          <a:xfrm>
            <a:off x="667532" y="2074019"/>
            <a:ext cx="11016714" cy="3308888"/>
            <a:chOff x="667803" y="1808548"/>
            <a:chExt cx="11016714" cy="330888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4AFC4F-822A-4E4C-9B57-C0F875271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13353"/>
            <a:stretch/>
          </p:blipFill>
          <p:spPr>
            <a:xfrm>
              <a:off x="667803" y="1808549"/>
              <a:ext cx="10341198" cy="330888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6736736-1B3D-4A64-AE97-876BD0E3A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647" r="-302"/>
            <a:stretch/>
          </p:blipFill>
          <p:spPr>
            <a:xfrm>
              <a:off x="11009001" y="1808548"/>
              <a:ext cx="675516" cy="330888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ED9EA15-102A-47D0-B025-60AB2E336C15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F5FA03-F571-40B9-B1F1-A6FFD18C6285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D12C9-291A-4005-AFF0-60814145A29B}"/>
              </a:ext>
            </a:extLst>
          </p:cNvPr>
          <p:cNvSpPr txBox="1"/>
          <p:nvPr/>
        </p:nvSpPr>
        <p:spPr>
          <a:xfrm>
            <a:off x="3448594" y="6206292"/>
            <a:ext cx="826443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차트데이터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학습데이터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뉴스기사  </a:t>
            </a:r>
            <a:r>
              <a:rPr lang="ko-KR" altLang="en-US" sz="2000" b="1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라벨링</a:t>
            </a:r>
            <a:r>
              <a:rPr lang="ko-KR" altLang="en-US" sz="20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데이터를  종합해  모델링에  사용할  데이터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F41DB0-C428-4144-BBE8-798DFF4BF1C2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655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LSTM 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E23FAF-8939-4180-B6F8-3B5826865F7C}"/>
              </a:ext>
            </a:extLst>
          </p:cNvPr>
          <p:cNvSpPr/>
          <p:nvPr/>
        </p:nvSpPr>
        <p:spPr>
          <a:xfrm>
            <a:off x="667803" y="3606715"/>
            <a:ext cx="1924959" cy="91853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C8BEAD-B835-45E3-A3E1-896BE18039E8}"/>
              </a:ext>
            </a:extLst>
          </p:cNvPr>
          <p:cNvSpPr/>
          <p:nvPr/>
        </p:nvSpPr>
        <p:spPr>
          <a:xfrm>
            <a:off x="4098350" y="3606715"/>
            <a:ext cx="1924959" cy="91853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C7E684-0A8A-4AB6-97B2-10F27DDB9F3F}"/>
              </a:ext>
            </a:extLst>
          </p:cNvPr>
          <p:cNvSpPr/>
          <p:nvPr/>
        </p:nvSpPr>
        <p:spPr>
          <a:xfrm>
            <a:off x="7528897" y="3606715"/>
            <a:ext cx="1924959" cy="91853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6C4F306-9934-4F43-B11B-B71863082DBF}"/>
              </a:ext>
            </a:extLst>
          </p:cNvPr>
          <p:cNvGrpSpPr/>
          <p:nvPr/>
        </p:nvGrpSpPr>
        <p:grpSpPr>
          <a:xfrm>
            <a:off x="4593519" y="4671832"/>
            <a:ext cx="947849" cy="866598"/>
            <a:chOff x="5579655" y="4796818"/>
            <a:chExt cx="1047305" cy="1014934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26A2065-708B-45D9-B360-7F564D4C68A4}"/>
                </a:ext>
              </a:extLst>
            </p:cNvPr>
            <p:cNvCxnSpPr>
              <a:cxnSpLocks/>
            </p:cNvCxnSpPr>
            <p:nvPr/>
          </p:nvCxnSpPr>
          <p:spPr>
            <a:xfrm>
              <a:off x="6088691" y="4796818"/>
              <a:ext cx="0" cy="753035"/>
            </a:xfrm>
            <a:prstGeom prst="line">
              <a:avLst/>
            </a:prstGeom>
            <a:ln w="88900">
              <a:solidFill>
                <a:schemeClr val="tx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964ACC5-93A8-4D26-A3C9-4C1DD99AA88B}"/>
                </a:ext>
              </a:extLst>
            </p:cNvPr>
            <p:cNvSpPr/>
            <p:nvPr/>
          </p:nvSpPr>
          <p:spPr>
            <a:xfrm>
              <a:off x="5579655" y="5549853"/>
              <a:ext cx="1047305" cy="2618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Input :2</a:t>
              </a:r>
              <a:endParaRPr lang="ko-KR" altLang="en-US" sz="15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17E5D16-450B-41DC-8317-36ECC029B65D}"/>
              </a:ext>
            </a:extLst>
          </p:cNvPr>
          <p:cNvCxnSpPr>
            <a:cxnSpLocks/>
          </p:cNvCxnSpPr>
          <p:nvPr/>
        </p:nvCxnSpPr>
        <p:spPr>
          <a:xfrm>
            <a:off x="1604182" y="2792629"/>
            <a:ext cx="0" cy="642977"/>
          </a:xfrm>
          <a:prstGeom prst="line">
            <a:avLst/>
          </a:prstGeom>
          <a:ln w="889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9EB887-5734-47DC-9BEC-7E0FAFD6AC20}"/>
              </a:ext>
            </a:extLst>
          </p:cNvPr>
          <p:cNvSpPr/>
          <p:nvPr/>
        </p:nvSpPr>
        <p:spPr>
          <a:xfrm>
            <a:off x="560228" y="2241464"/>
            <a:ext cx="2124863" cy="442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결과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1BF05C0-96E1-4A2F-9A3C-6731117870F2}"/>
              </a:ext>
            </a:extLst>
          </p:cNvPr>
          <p:cNvGrpSpPr/>
          <p:nvPr/>
        </p:nvGrpSpPr>
        <p:grpSpPr>
          <a:xfrm>
            <a:off x="8043554" y="4671832"/>
            <a:ext cx="947849" cy="866598"/>
            <a:chOff x="9391694" y="4796818"/>
            <a:chExt cx="1047305" cy="1014934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BE08084F-077E-4FA5-8405-5392172E67B6}"/>
                </a:ext>
              </a:extLst>
            </p:cNvPr>
            <p:cNvCxnSpPr>
              <a:cxnSpLocks/>
            </p:cNvCxnSpPr>
            <p:nvPr/>
          </p:nvCxnSpPr>
          <p:spPr>
            <a:xfrm>
              <a:off x="9900730" y="4796818"/>
              <a:ext cx="0" cy="753035"/>
            </a:xfrm>
            <a:prstGeom prst="line">
              <a:avLst/>
            </a:prstGeom>
            <a:ln w="88900">
              <a:solidFill>
                <a:schemeClr val="tx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F8275EB-2E0F-43F0-920C-092553942B80}"/>
                </a:ext>
              </a:extLst>
            </p:cNvPr>
            <p:cNvSpPr/>
            <p:nvPr/>
          </p:nvSpPr>
          <p:spPr>
            <a:xfrm>
              <a:off x="9391694" y="5549853"/>
              <a:ext cx="1047305" cy="2618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Input :3</a:t>
              </a:r>
              <a:endParaRPr lang="ko-KR" altLang="en-US" sz="15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575AF79-B854-414A-8340-9B0FA2C43ED5}"/>
              </a:ext>
            </a:extLst>
          </p:cNvPr>
          <p:cNvGrpSpPr/>
          <p:nvPr/>
        </p:nvGrpSpPr>
        <p:grpSpPr>
          <a:xfrm>
            <a:off x="1143486" y="4671829"/>
            <a:ext cx="947849" cy="866600"/>
            <a:chOff x="1767617" y="4796818"/>
            <a:chExt cx="1047305" cy="1014937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91BDEFF7-55BB-488D-94C8-80C68E783C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6653" y="4796818"/>
              <a:ext cx="0" cy="753035"/>
            </a:xfrm>
            <a:prstGeom prst="line">
              <a:avLst/>
            </a:prstGeom>
            <a:ln w="88900">
              <a:solidFill>
                <a:schemeClr val="tx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7991A01-6D8E-4820-B5FB-A85F14F00D9C}"/>
                </a:ext>
              </a:extLst>
            </p:cNvPr>
            <p:cNvSpPr/>
            <p:nvPr/>
          </p:nvSpPr>
          <p:spPr>
            <a:xfrm>
              <a:off x="1767617" y="5549855"/>
              <a:ext cx="1047305" cy="261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Input :1</a:t>
              </a:r>
              <a:endParaRPr lang="ko-KR" altLang="en-US" sz="15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D17AE68-3491-459C-AA2C-12EFEDA1522A}"/>
              </a:ext>
            </a:extLst>
          </p:cNvPr>
          <p:cNvCxnSpPr>
            <a:cxnSpLocks/>
          </p:cNvCxnSpPr>
          <p:nvPr/>
        </p:nvCxnSpPr>
        <p:spPr>
          <a:xfrm>
            <a:off x="5028114" y="2777870"/>
            <a:ext cx="0" cy="642977"/>
          </a:xfrm>
          <a:prstGeom prst="line">
            <a:avLst/>
          </a:prstGeom>
          <a:ln w="889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BC9A8FC-355E-47D8-A1DF-6F69A2C07C32}"/>
              </a:ext>
            </a:extLst>
          </p:cNvPr>
          <p:cNvSpPr/>
          <p:nvPr/>
        </p:nvSpPr>
        <p:spPr>
          <a:xfrm>
            <a:off x="3984161" y="2226705"/>
            <a:ext cx="2124864" cy="442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결과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0F68C69-2C14-46FE-8D63-401F75DDD384}"/>
              </a:ext>
            </a:extLst>
          </p:cNvPr>
          <p:cNvCxnSpPr>
            <a:cxnSpLocks/>
          </p:cNvCxnSpPr>
          <p:nvPr/>
        </p:nvCxnSpPr>
        <p:spPr>
          <a:xfrm>
            <a:off x="8478148" y="2759768"/>
            <a:ext cx="0" cy="642977"/>
          </a:xfrm>
          <a:prstGeom prst="line">
            <a:avLst/>
          </a:prstGeom>
          <a:ln w="889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4D7CDF7-EB69-4406-8373-D2C4B44CF729}"/>
              </a:ext>
            </a:extLst>
          </p:cNvPr>
          <p:cNvSpPr/>
          <p:nvPr/>
        </p:nvSpPr>
        <p:spPr>
          <a:xfrm>
            <a:off x="7434196" y="2208603"/>
            <a:ext cx="2124864" cy="442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대한 결과</a:t>
            </a:r>
          </a:p>
        </p:txBody>
      </p:sp>
      <p:sp>
        <p:nvSpPr>
          <p:cNvPr id="60" name="화살표: 아래로 구부러짐 59">
            <a:extLst>
              <a:ext uri="{FF2B5EF4-FFF2-40B4-BE49-F238E27FC236}">
                <a16:creationId xmlns:a16="http://schemas.microsoft.com/office/drawing/2014/main" id="{69BA5645-295F-4AFC-A78A-0B542FCB8A8D}"/>
              </a:ext>
            </a:extLst>
          </p:cNvPr>
          <p:cNvSpPr/>
          <p:nvPr/>
        </p:nvSpPr>
        <p:spPr>
          <a:xfrm>
            <a:off x="2592762" y="2960099"/>
            <a:ext cx="1505587" cy="442645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C1B7897-0F5C-46AB-97F6-E15D8F730AF9}"/>
              </a:ext>
            </a:extLst>
          </p:cNvPr>
          <p:cNvSpPr/>
          <p:nvPr/>
        </p:nvSpPr>
        <p:spPr>
          <a:xfrm>
            <a:off x="2898765" y="2601464"/>
            <a:ext cx="834431" cy="3035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기억 </a:t>
            </a: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화살표: 아래로 구부러짐 64">
            <a:extLst>
              <a:ext uri="{FF2B5EF4-FFF2-40B4-BE49-F238E27FC236}">
                <a16:creationId xmlns:a16="http://schemas.microsoft.com/office/drawing/2014/main" id="{73E55983-0ECF-4EF1-B86D-6984BFEA0188}"/>
              </a:ext>
            </a:extLst>
          </p:cNvPr>
          <p:cNvSpPr/>
          <p:nvPr/>
        </p:nvSpPr>
        <p:spPr>
          <a:xfrm>
            <a:off x="5976697" y="2959379"/>
            <a:ext cx="1505587" cy="442645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CDABA25-AE62-401C-A363-EC615E11C991}"/>
              </a:ext>
            </a:extLst>
          </p:cNvPr>
          <p:cNvSpPr/>
          <p:nvPr/>
        </p:nvSpPr>
        <p:spPr>
          <a:xfrm>
            <a:off x="6282700" y="2600743"/>
            <a:ext cx="834431" cy="3035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기억 </a:t>
            </a:r>
            <a:r>
              <a:rPr lang="en-US" altLang="ko-KR" sz="1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화살표: 아래쪽 67">
            <a:extLst>
              <a:ext uri="{FF2B5EF4-FFF2-40B4-BE49-F238E27FC236}">
                <a16:creationId xmlns:a16="http://schemas.microsoft.com/office/drawing/2014/main" id="{088C3B7B-3B9D-4915-ADFD-2250E7169498}"/>
              </a:ext>
            </a:extLst>
          </p:cNvPr>
          <p:cNvSpPr/>
          <p:nvPr/>
        </p:nvSpPr>
        <p:spPr>
          <a:xfrm rot="16200000">
            <a:off x="9470010" y="3410085"/>
            <a:ext cx="785127" cy="526671"/>
          </a:xfrm>
          <a:prstGeom prst="downArrow">
            <a:avLst>
              <a:gd name="adj1" fmla="val 40148"/>
              <a:gd name="adj2" fmla="val 568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4C6A522-A83D-4F16-8C60-72E2247A9DBA}"/>
              </a:ext>
            </a:extLst>
          </p:cNvPr>
          <p:cNvSpPr/>
          <p:nvPr/>
        </p:nvSpPr>
        <p:spPr>
          <a:xfrm>
            <a:off x="10411308" y="3467472"/>
            <a:ext cx="1179862" cy="4426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8C4936-B016-4D16-8484-4F1396AB482D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77F058A-CA77-444E-814E-3EB5410A9431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5AA69F-AD45-490A-9A2C-E4539C185541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22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B38014E-2EF4-446A-A59A-52ACD393F98F}"/>
              </a:ext>
            </a:extLst>
          </p:cNvPr>
          <p:cNvGrpSpPr/>
          <p:nvPr/>
        </p:nvGrpSpPr>
        <p:grpSpPr>
          <a:xfrm>
            <a:off x="2868804" y="3231725"/>
            <a:ext cx="1012387" cy="1251085"/>
            <a:chOff x="2868804" y="3231725"/>
            <a:chExt cx="1012387" cy="1251085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8938E9A-F006-4D5F-B1D6-AEFA8D8405D1}"/>
                </a:ext>
              </a:extLst>
            </p:cNvPr>
            <p:cNvCxnSpPr>
              <a:cxnSpLocks/>
            </p:cNvCxnSpPr>
            <p:nvPr/>
          </p:nvCxnSpPr>
          <p:spPr>
            <a:xfrm>
              <a:off x="3333298" y="3231725"/>
              <a:ext cx="0" cy="314233"/>
            </a:xfrm>
            <a:prstGeom prst="line">
              <a:avLst/>
            </a:prstGeom>
            <a:ln w="53975">
              <a:solidFill>
                <a:schemeClr val="tx1"/>
              </a:solidFill>
              <a:head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C2FED12-E822-4F1F-B1F9-20BE68604013}"/>
                </a:ext>
              </a:extLst>
            </p:cNvPr>
            <p:cNvSpPr/>
            <p:nvPr/>
          </p:nvSpPr>
          <p:spPr>
            <a:xfrm>
              <a:off x="2868804" y="3646076"/>
              <a:ext cx="877706" cy="8367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LSTM</a:t>
              </a:r>
              <a:endParaRPr lang="ko-KR" altLang="en-US" sz="15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C94620-2A09-48EF-B966-8ECF0CCBDD8B}"/>
                </a:ext>
              </a:extLst>
            </p:cNvPr>
            <p:cNvSpPr txBox="1"/>
            <p:nvPr/>
          </p:nvSpPr>
          <p:spPr>
            <a:xfrm>
              <a:off x="3390713" y="3328972"/>
              <a:ext cx="490478" cy="277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</a:t>
              </a:r>
            </a:p>
          </p:txBody>
        </p:sp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24B7FC1-A314-4104-8449-2B85BA185FC3}"/>
              </a:ext>
            </a:extLst>
          </p:cNvPr>
          <p:cNvCxnSpPr>
            <a:cxnSpLocks/>
          </p:cNvCxnSpPr>
          <p:nvPr/>
        </p:nvCxnSpPr>
        <p:spPr>
          <a:xfrm>
            <a:off x="6751152" y="3218354"/>
            <a:ext cx="0" cy="314233"/>
          </a:xfrm>
          <a:prstGeom prst="line">
            <a:avLst/>
          </a:prstGeom>
          <a:ln w="53975">
            <a:solidFill>
              <a:schemeClr val="tx1"/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0711A91-0C34-4CFC-BA46-81B25FF71692}"/>
              </a:ext>
            </a:extLst>
          </p:cNvPr>
          <p:cNvSpPr txBox="1"/>
          <p:nvPr/>
        </p:nvSpPr>
        <p:spPr>
          <a:xfrm>
            <a:off x="6808567" y="3315601"/>
            <a:ext cx="490478" cy="27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관리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8666908-0809-4B22-A346-210788F04EBE}"/>
              </a:ext>
            </a:extLst>
          </p:cNvPr>
          <p:cNvSpPr/>
          <p:nvPr/>
        </p:nvSpPr>
        <p:spPr>
          <a:xfrm>
            <a:off x="6310451" y="3661915"/>
            <a:ext cx="877706" cy="8367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LSTM</a:t>
            </a:r>
            <a:endParaRPr lang="ko-KR" altLang="en-US" sz="15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936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LSTM 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C1809-000D-4D60-B1B5-52C176425A31}"/>
              </a:ext>
            </a:extLst>
          </p:cNvPr>
          <p:cNvSpPr txBox="1"/>
          <p:nvPr/>
        </p:nvSpPr>
        <p:spPr>
          <a:xfrm>
            <a:off x="2651632" y="1118399"/>
            <a:ext cx="21089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DataFrame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93F6A2-E0C2-45D0-A587-8ED263BF5484}"/>
              </a:ext>
            </a:extLst>
          </p:cNvPr>
          <p:cNvGrpSpPr/>
          <p:nvPr/>
        </p:nvGrpSpPr>
        <p:grpSpPr>
          <a:xfrm>
            <a:off x="2651633" y="3611212"/>
            <a:ext cx="3444367" cy="1311218"/>
            <a:chOff x="3428999" y="4689183"/>
            <a:chExt cx="4865341" cy="149991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4FA098-843B-4152-A9BF-CC1FA935B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29000" y="5190560"/>
              <a:ext cx="4865340" cy="9985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1D4F00-2521-4CBD-AEF5-D7942ADCEB9B}"/>
                </a:ext>
              </a:extLst>
            </p:cNvPr>
            <p:cNvSpPr txBox="1"/>
            <p:nvPr/>
          </p:nvSpPr>
          <p:spPr>
            <a:xfrm>
              <a:off x="3428999" y="4689183"/>
              <a:ext cx="3990933" cy="42248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2.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학습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훈련 데이터 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split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5AF107-FAA7-4933-A05A-16C660F6EDB3}"/>
              </a:ext>
            </a:extLst>
          </p:cNvPr>
          <p:cNvGrpSpPr/>
          <p:nvPr/>
        </p:nvGrpSpPr>
        <p:grpSpPr>
          <a:xfrm>
            <a:off x="6244608" y="3611217"/>
            <a:ext cx="4962939" cy="2336697"/>
            <a:chOff x="9144000" y="5462851"/>
            <a:chExt cx="7315200" cy="251460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602BBA0-55AB-4080-995D-8925B5566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44000" y="5914746"/>
              <a:ext cx="7315200" cy="20627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7522AA-12FA-4166-8BDA-4B30D6DD9683}"/>
                </a:ext>
              </a:extLst>
            </p:cNvPr>
            <p:cNvSpPr txBox="1"/>
            <p:nvPr/>
          </p:nvSpPr>
          <p:spPr>
            <a:xfrm>
              <a:off x="9144000" y="5462851"/>
              <a:ext cx="4343400" cy="397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3. LSTM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신경망 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Add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0F7F428-D643-4E5E-8A3A-C0BF0470D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633" y="1576627"/>
            <a:ext cx="8555914" cy="16890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44F888-E0E1-41A4-9A5B-9C56F9E442F7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64C07B-F89F-4701-BBDF-578B3EE8E645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D7DF93-D878-43A3-8628-6F75F1E23A98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23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576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LSTM 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EF30D5F-E498-44BE-83E6-FE9984A7A558}"/>
              </a:ext>
            </a:extLst>
          </p:cNvPr>
          <p:cNvGrpSpPr/>
          <p:nvPr/>
        </p:nvGrpSpPr>
        <p:grpSpPr>
          <a:xfrm>
            <a:off x="2639438" y="1091895"/>
            <a:ext cx="7763520" cy="2075479"/>
            <a:chOff x="2497667" y="2629694"/>
            <a:chExt cx="9237133" cy="254566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57F87E3-1BB1-4AEB-B9BD-834F1976D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14600" y="3117960"/>
              <a:ext cx="9220200" cy="205739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353AD8-CE5F-4E6D-8DC3-5C585049439A}"/>
                </a:ext>
              </a:extLst>
            </p:cNvPr>
            <p:cNvSpPr txBox="1"/>
            <p:nvPr/>
          </p:nvSpPr>
          <p:spPr>
            <a:xfrm>
              <a:off x="2497667" y="2629694"/>
              <a:ext cx="3387351" cy="4530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4. 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모델 학습 및 예측 수행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3362824-300D-43C8-B381-579259467A84}"/>
              </a:ext>
            </a:extLst>
          </p:cNvPr>
          <p:cNvGrpSpPr/>
          <p:nvPr/>
        </p:nvGrpSpPr>
        <p:grpSpPr>
          <a:xfrm>
            <a:off x="2639215" y="3267117"/>
            <a:ext cx="4488698" cy="2790341"/>
            <a:chOff x="4944726" y="5129184"/>
            <a:chExt cx="5697472" cy="323809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34D61CC-D614-49A9-A9A9-E705FE19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984" y="5607135"/>
              <a:ext cx="5675214" cy="27601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CDC543-E9E7-4E63-90E2-5C49BD647E97}"/>
                </a:ext>
              </a:extLst>
            </p:cNvPr>
            <p:cNvSpPr txBox="1"/>
            <p:nvPr/>
          </p:nvSpPr>
          <p:spPr>
            <a:xfrm>
              <a:off x="4944726" y="5129184"/>
              <a:ext cx="2213963" cy="4285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5.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결과 시각화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785FC8-0894-42F2-9C6B-AA0ACEF903EE}"/>
              </a:ext>
            </a:extLst>
          </p:cNvPr>
          <p:cNvSpPr txBox="1"/>
          <p:nvPr/>
        </p:nvSpPr>
        <p:spPr>
          <a:xfrm>
            <a:off x="7255586" y="3270157"/>
            <a:ext cx="151134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6.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오차 측정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DFCF9-8C0F-40C4-87F1-E4FF993BE4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5586" y="3678978"/>
            <a:ext cx="3147372" cy="23784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8A578F9-A844-4A4C-AE2D-D3D25A87719C}"/>
              </a:ext>
            </a:extLst>
          </p:cNvPr>
          <p:cNvSpPr/>
          <p:nvPr/>
        </p:nvSpPr>
        <p:spPr>
          <a:xfrm>
            <a:off x="7255586" y="5677109"/>
            <a:ext cx="2203356" cy="106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0109C7-48A7-4D17-A9B2-5A856AADE84E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5FBF0B-7865-4FFA-879B-DBCDB99494DB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CB457B-26F8-452C-BC7C-49A9D554DFCD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39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2075397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  개념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80859C-E358-43ED-8D3A-FF4B25E0237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2478" y="2445326"/>
            <a:ext cx="4567087" cy="23662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17A5C0-4DC4-4D5F-BAE3-E0433F05AF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436" y="1055864"/>
            <a:ext cx="4996885" cy="5145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191CC9-CBC3-49A8-990D-DB30C12FDDAC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F1302F-3264-417E-95AC-955FD7E49B78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74420-3F08-4FDB-B6A6-50FAE3CFEECF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25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080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8A285-1393-4063-AB9C-62E238CF6F98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FABC57-973F-435B-A2D4-E4D5DD94EA75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0CD2E8-5AC1-4A1F-A393-B8484E64D54E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26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B90DFB-11BC-477C-9C85-FB250739DA58}"/>
              </a:ext>
            </a:extLst>
          </p:cNvPr>
          <p:cNvSpPr txBox="1"/>
          <p:nvPr/>
        </p:nvSpPr>
        <p:spPr>
          <a:xfrm>
            <a:off x="8398933" y="6206292"/>
            <a:ext cx="334585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신경망 전체 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F61484-5A7B-41EB-98D5-B78E0564A3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381" y="1097803"/>
            <a:ext cx="7744042" cy="4840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2075397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아키텍처</a:t>
            </a:r>
          </a:p>
        </p:txBody>
      </p:sp>
    </p:spTree>
    <p:extLst>
      <p:ext uri="{BB962C8B-B14F-4D97-AF65-F5344CB8AC3E}">
        <p14:creationId xmlns:p14="http://schemas.microsoft.com/office/powerpoint/2010/main" val="3328155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8A285-1393-4063-AB9C-62E238CF6F98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FABC57-973F-435B-A2D4-E4D5DD94EA75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DFB260-BE4D-4543-8906-06DA48530E60}"/>
              </a:ext>
            </a:extLst>
          </p:cNvPr>
          <p:cNvSpPr txBox="1"/>
          <p:nvPr/>
        </p:nvSpPr>
        <p:spPr>
          <a:xfrm>
            <a:off x="7716611" y="6206292"/>
            <a:ext cx="402817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LSTM  Feature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Label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컬럼 </a:t>
            </a:r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보상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0CD2E8-5AC1-4A1F-A393-B8484E64D54E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27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BAC880-5942-4744-87C7-CC6950B090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01" y="1376803"/>
            <a:ext cx="7727183" cy="482948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2075397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아키텍처</a:t>
            </a:r>
          </a:p>
        </p:txBody>
      </p:sp>
    </p:spTree>
    <p:extLst>
      <p:ext uri="{BB962C8B-B14F-4D97-AF65-F5344CB8AC3E}">
        <p14:creationId xmlns:p14="http://schemas.microsoft.com/office/powerpoint/2010/main" val="542101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6749056" y="2845603"/>
            <a:ext cx="5045743" cy="1833409"/>
          </a:xfrm>
          <a:prstGeom prst="rect">
            <a:avLst/>
          </a:prstGeom>
          <a:noFill/>
          <a:ln w="28575">
            <a:solidFill>
              <a:srgbClr val="76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있는 실시간 데이터를 가져와 </a:t>
            </a:r>
            <a:r>
              <a:rPr lang="ko-KR" altLang="en-US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후 강화학습 신경망에 적용하여 나온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행동값을</a:t>
            </a: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32bit 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환경으로 보내고 자동 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매수 매도 자동화 진행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1"/>
            <a:ext cx="11550848" cy="55714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4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AE124-D016-4C70-AB7D-E2D738460FD0}"/>
              </a:ext>
            </a:extLst>
          </p:cNvPr>
          <p:cNvSpPr txBox="1"/>
          <p:nvPr/>
        </p:nvSpPr>
        <p:spPr>
          <a:xfrm>
            <a:off x="667804" y="1117411"/>
            <a:ext cx="1189572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7EF030-E40D-4C09-AE3C-FC0F2D80EF6D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3EFA08-024B-4A58-A4F2-B05CC7B4D0DA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D39D2-DECF-44E4-B9D3-BD317D91AF50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28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1E735D-A1DD-4322-83EE-910AC778D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5789" b="43886"/>
          <a:stretch/>
        </p:blipFill>
        <p:spPr>
          <a:xfrm>
            <a:off x="667804" y="2246435"/>
            <a:ext cx="5999481" cy="30317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28A6380-6BED-4909-9D45-B1F572DC960B}"/>
              </a:ext>
            </a:extLst>
          </p:cNvPr>
          <p:cNvSpPr txBox="1"/>
          <p:nvPr/>
        </p:nvSpPr>
        <p:spPr>
          <a:xfrm>
            <a:off x="667804" y="1869837"/>
            <a:ext cx="164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mainLinux.py</a:t>
            </a:r>
          </a:p>
        </p:txBody>
      </p:sp>
    </p:spTree>
    <p:extLst>
      <p:ext uri="{BB962C8B-B14F-4D97-AF65-F5344CB8AC3E}">
        <p14:creationId xmlns:p14="http://schemas.microsoft.com/office/powerpoint/2010/main" val="74115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0DCAF6-3978-3160-157A-648EA12B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402808-E0F8-85EA-4890-583C8458B766}"/>
              </a:ext>
            </a:extLst>
          </p:cNvPr>
          <p:cNvSpPr/>
          <p:nvPr/>
        </p:nvSpPr>
        <p:spPr>
          <a:xfrm>
            <a:off x="9939" y="1828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디장</a:t>
            </a:r>
            <a:endParaRPr lang="ko-KR" altLang="en-US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B9D84F-0B45-A7BD-7BF5-9231BA12DE12}"/>
              </a:ext>
            </a:extLst>
          </p:cNvPr>
          <p:cNvGrpSpPr/>
          <p:nvPr/>
        </p:nvGrpSpPr>
        <p:grpSpPr>
          <a:xfrm>
            <a:off x="438463" y="267238"/>
            <a:ext cx="8830058" cy="772614"/>
            <a:chOff x="2982261" y="2905440"/>
            <a:chExt cx="8830058" cy="7726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5639EA-0993-6716-3613-393B26EBF005}"/>
                </a:ext>
              </a:extLst>
            </p:cNvPr>
            <p:cNvGrpSpPr/>
            <p:nvPr/>
          </p:nvGrpSpPr>
          <p:grpSpPr>
            <a:xfrm>
              <a:off x="2982261" y="2905440"/>
              <a:ext cx="2167055" cy="772614"/>
              <a:chOff x="5885576" y="950070"/>
              <a:chExt cx="3282180" cy="742113"/>
            </a:xfrm>
            <a:solidFill>
              <a:schemeClr val="accent6"/>
            </a:solidFill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5A565E9-DDED-AE67-D1D9-E664152D6E1C}"/>
                  </a:ext>
                </a:extLst>
              </p:cNvPr>
              <p:cNvSpPr/>
              <p:nvPr/>
            </p:nvSpPr>
            <p:spPr>
              <a:xfrm>
                <a:off x="6259043" y="954062"/>
                <a:ext cx="52410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56379F4-F5D0-AC14-880B-87ECF7A0A246}"/>
                  </a:ext>
                </a:extLst>
              </p:cNvPr>
              <p:cNvSpPr/>
              <p:nvPr/>
            </p:nvSpPr>
            <p:spPr>
              <a:xfrm>
                <a:off x="5885576" y="954062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8FEAB46-33FD-A4FD-67A3-6498FE82B5DB}"/>
                  </a:ext>
                </a:extLst>
              </p:cNvPr>
              <p:cNvSpPr/>
              <p:nvPr/>
            </p:nvSpPr>
            <p:spPr>
              <a:xfrm>
                <a:off x="7820282" y="950070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CFC836E-E258-6771-60B9-A22D6C19FA88}"/>
                  </a:ext>
                </a:extLst>
              </p:cNvPr>
              <p:cNvSpPr/>
              <p:nvPr/>
            </p:nvSpPr>
            <p:spPr>
              <a:xfrm>
                <a:off x="6939271" y="95007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6259B1-33B2-547E-A2D7-4EBD5D0038E0}"/>
                </a:ext>
              </a:extLst>
            </p:cNvPr>
            <p:cNvSpPr txBox="1"/>
            <p:nvPr/>
          </p:nvSpPr>
          <p:spPr>
            <a:xfrm>
              <a:off x="5164344" y="3021803"/>
              <a:ext cx="66479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진행기간 </a:t>
              </a:r>
              <a:r>
                <a:rPr lang="en-US" altLang="ko-KR" sz="28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( 6</a:t>
              </a:r>
              <a:r>
                <a:rPr lang="ko-KR" altLang="en-US" sz="28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  </a:t>
              </a:r>
              <a:r>
                <a:rPr lang="en-US" altLang="ko-KR" sz="28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15</a:t>
              </a:r>
              <a:r>
                <a:rPr lang="ko-KR" altLang="en-US" sz="28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</a:t>
              </a:r>
              <a:r>
                <a:rPr lang="en-US" altLang="ko-KR" sz="28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~ 8</a:t>
              </a:r>
              <a:r>
                <a:rPr lang="ko-KR" altLang="en-US" sz="28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28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28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</a:t>
              </a:r>
              <a:r>
                <a:rPr lang="en-US" altLang="ko-KR" sz="28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 </a:t>
              </a:r>
              <a:endParaRPr lang="ko-KR" altLang="en-US" sz="28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02545C59-D995-7FB4-98B1-8AB65356D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88659"/>
              </p:ext>
            </p:extLst>
          </p:nvPr>
        </p:nvGraphicFramePr>
        <p:xfrm>
          <a:off x="437595" y="1407206"/>
          <a:ext cx="11294136" cy="5067192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613448">
                  <a:extLst>
                    <a:ext uri="{9D8B030D-6E8A-4147-A177-3AD203B41FA5}">
                      <a16:colId xmlns:a16="http://schemas.microsoft.com/office/drawing/2014/main" val="2115876192"/>
                    </a:ext>
                  </a:extLst>
                </a:gridCol>
                <a:gridCol w="1613448">
                  <a:extLst>
                    <a:ext uri="{9D8B030D-6E8A-4147-A177-3AD203B41FA5}">
                      <a16:colId xmlns:a16="http://schemas.microsoft.com/office/drawing/2014/main" val="2149208214"/>
                    </a:ext>
                  </a:extLst>
                </a:gridCol>
                <a:gridCol w="1613448">
                  <a:extLst>
                    <a:ext uri="{9D8B030D-6E8A-4147-A177-3AD203B41FA5}">
                      <a16:colId xmlns:a16="http://schemas.microsoft.com/office/drawing/2014/main" val="4006092163"/>
                    </a:ext>
                  </a:extLst>
                </a:gridCol>
                <a:gridCol w="1613448">
                  <a:extLst>
                    <a:ext uri="{9D8B030D-6E8A-4147-A177-3AD203B41FA5}">
                      <a16:colId xmlns:a16="http://schemas.microsoft.com/office/drawing/2014/main" val="1162431582"/>
                    </a:ext>
                  </a:extLst>
                </a:gridCol>
                <a:gridCol w="1613448">
                  <a:extLst>
                    <a:ext uri="{9D8B030D-6E8A-4147-A177-3AD203B41FA5}">
                      <a16:colId xmlns:a16="http://schemas.microsoft.com/office/drawing/2014/main" val="2215420629"/>
                    </a:ext>
                  </a:extLst>
                </a:gridCol>
                <a:gridCol w="1613448">
                  <a:extLst>
                    <a:ext uri="{9D8B030D-6E8A-4147-A177-3AD203B41FA5}">
                      <a16:colId xmlns:a16="http://schemas.microsoft.com/office/drawing/2014/main" val="2206334287"/>
                    </a:ext>
                  </a:extLst>
                </a:gridCol>
                <a:gridCol w="1613448">
                  <a:extLst>
                    <a:ext uri="{9D8B030D-6E8A-4147-A177-3AD203B41FA5}">
                      <a16:colId xmlns:a16="http://schemas.microsoft.com/office/drawing/2014/main" val="164536488"/>
                    </a:ext>
                  </a:extLst>
                </a:gridCol>
              </a:tblGrid>
              <a:tr h="63339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6/17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236463"/>
                  </a:ext>
                </a:extLst>
              </a:tr>
              <a:tr h="633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6/18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374349"/>
                  </a:ext>
                </a:extLst>
              </a:tr>
              <a:tr h="633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6/25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6/29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6/30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173384"/>
                  </a:ext>
                </a:extLst>
              </a:tr>
              <a:tr h="633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7/2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03409"/>
                  </a:ext>
                </a:extLst>
              </a:tr>
              <a:tr h="633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7/9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746742"/>
                  </a:ext>
                </a:extLst>
              </a:tr>
              <a:tr h="633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7/16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098550"/>
                  </a:ext>
                </a:extLst>
              </a:tr>
              <a:tr h="633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7/23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7/29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14838"/>
                  </a:ext>
                </a:extLst>
              </a:tr>
              <a:tr h="633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7/30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7/31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8/1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8/2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8/3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750255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4AE67904-2F7B-EA44-6FE2-EE61A4F7C075}"/>
              </a:ext>
            </a:extLst>
          </p:cNvPr>
          <p:cNvGrpSpPr/>
          <p:nvPr/>
        </p:nvGrpSpPr>
        <p:grpSpPr>
          <a:xfrm>
            <a:off x="8534106" y="1743750"/>
            <a:ext cx="3184959" cy="259290"/>
            <a:chOff x="1061545" y="3608990"/>
            <a:chExt cx="3366997" cy="735724"/>
          </a:xfrm>
          <a:solidFill>
            <a:schemeClr val="accent5"/>
          </a:solidFill>
        </p:grpSpPr>
        <p:sp>
          <p:nvSpPr>
            <p:cNvPr id="13" name="모서리가 둥근 직사각형 61">
              <a:extLst>
                <a:ext uri="{FF2B5EF4-FFF2-40B4-BE49-F238E27FC236}">
                  <a16:creationId xmlns:a16="http://schemas.microsoft.com/office/drawing/2014/main" id="{CFC84563-2C53-4041-4A0F-A6ACE1EB8E61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E6B143-E30A-D63F-475D-A5782B0B8C18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주식</a:t>
              </a:r>
              <a:r>
                <a:rPr lang="en-US" altLang="ko-KR" sz="1000" b="1" dirty="0"/>
                <a:t>, </a:t>
              </a:r>
              <a:r>
                <a:rPr lang="ko-KR" altLang="en-US" sz="1000" b="1" dirty="0"/>
                <a:t>뉴스 데이터 </a:t>
              </a:r>
              <a:r>
                <a:rPr lang="ko-KR" altLang="en-US" sz="1000" b="1" dirty="0" err="1"/>
                <a:t>크롤링</a:t>
              </a:r>
              <a:endParaRPr lang="ko-KR" altLang="en-US" sz="1000" b="1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3BA569A-4EC1-6FB3-50B1-ADE53879A787}"/>
              </a:ext>
            </a:extLst>
          </p:cNvPr>
          <p:cNvGrpSpPr/>
          <p:nvPr/>
        </p:nvGrpSpPr>
        <p:grpSpPr>
          <a:xfrm rot="10800000">
            <a:off x="452834" y="3035141"/>
            <a:ext cx="3192578" cy="239185"/>
            <a:chOff x="1061545" y="3608990"/>
            <a:chExt cx="3366997" cy="735724"/>
          </a:xfrm>
          <a:solidFill>
            <a:schemeClr val="accent5"/>
          </a:solidFill>
        </p:grpSpPr>
        <p:sp>
          <p:nvSpPr>
            <p:cNvPr id="19" name="모서리가 둥근 직사각형 61">
              <a:extLst>
                <a:ext uri="{FF2B5EF4-FFF2-40B4-BE49-F238E27FC236}">
                  <a16:creationId xmlns:a16="http://schemas.microsoft.com/office/drawing/2014/main" id="{79B36554-B707-94F1-071E-5D1AB1ECFFF9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D73BEF3-2C62-02C1-5F2E-FC26544C70D2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11CE2DC-104B-8D5F-1284-3A8DB8FD1360}"/>
              </a:ext>
            </a:extLst>
          </p:cNvPr>
          <p:cNvSpPr txBox="1"/>
          <p:nvPr/>
        </p:nvSpPr>
        <p:spPr>
          <a:xfrm>
            <a:off x="7227494" y="1782148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chemeClr val="accent5"/>
                </a:solidFill>
              </a:rPr>
              <a:t>깃허브</a:t>
            </a:r>
            <a:r>
              <a:rPr lang="ko-KR" altLang="en-US" sz="1100" b="1" dirty="0">
                <a:solidFill>
                  <a:schemeClr val="accent5"/>
                </a:solidFill>
              </a:rPr>
              <a:t> 연동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0F1863A-8391-C369-BDB1-B0ABAD256137}"/>
              </a:ext>
            </a:extLst>
          </p:cNvPr>
          <p:cNvGrpSpPr/>
          <p:nvPr/>
        </p:nvGrpSpPr>
        <p:grpSpPr>
          <a:xfrm>
            <a:off x="3678191" y="3047335"/>
            <a:ext cx="8040284" cy="222112"/>
            <a:chOff x="1061545" y="3608990"/>
            <a:chExt cx="15360444" cy="735724"/>
          </a:xfrm>
          <a:solidFill>
            <a:schemeClr val="accent1"/>
          </a:solidFill>
        </p:grpSpPr>
        <p:sp>
          <p:nvSpPr>
            <p:cNvPr id="23" name="모서리가 둥근 직사각형 58">
              <a:extLst>
                <a:ext uri="{FF2B5EF4-FFF2-40B4-BE49-F238E27FC236}">
                  <a16:creationId xmlns:a16="http://schemas.microsoft.com/office/drawing/2014/main" id="{AB8DED90-3E9B-A1E5-C1E4-C6C1298447FF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8DE5EBD-8F3D-2725-F6F0-6C4B07A8928F}"/>
                </a:ext>
              </a:extLst>
            </p:cNvPr>
            <p:cNvSpPr/>
            <p:nvPr/>
          </p:nvSpPr>
          <p:spPr>
            <a:xfrm>
              <a:off x="1509483" y="3608990"/>
              <a:ext cx="14912506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데이터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전처리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A8B20C-1F50-87E9-7628-543FD527D33D}"/>
              </a:ext>
            </a:extLst>
          </p:cNvPr>
          <p:cNvSpPr/>
          <p:nvPr/>
        </p:nvSpPr>
        <p:spPr>
          <a:xfrm>
            <a:off x="455296" y="2392795"/>
            <a:ext cx="11263178" cy="23918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F774F3-D2AA-601A-C001-108103743CEC}"/>
              </a:ext>
            </a:extLst>
          </p:cNvPr>
          <p:cNvGrpSpPr/>
          <p:nvPr/>
        </p:nvGrpSpPr>
        <p:grpSpPr>
          <a:xfrm rot="10800000">
            <a:off x="452834" y="3689759"/>
            <a:ext cx="3192578" cy="222367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31" name="모서리가 둥근 직사각형 58">
              <a:extLst>
                <a:ext uri="{FF2B5EF4-FFF2-40B4-BE49-F238E27FC236}">
                  <a16:creationId xmlns:a16="http://schemas.microsoft.com/office/drawing/2014/main" id="{0908EE42-5F0F-C639-D022-735066B7EAA3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1B44B30-6427-FB90-50BB-FF1523D7D21C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6BD458F-600F-4E49-7D60-7C363090EB33}"/>
              </a:ext>
            </a:extLst>
          </p:cNvPr>
          <p:cNvGrpSpPr/>
          <p:nvPr/>
        </p:nvGrpSpPr>
        <p:grpSpPr>
          <a:xfrm>
            <a:off x="3683691" y="3691478"/>
            <a:ext cx="8034783" cy="103357"/>
            <a:chOff x="2438787" y="2279645"/>
            <a:chExt cx="4584472" cy="536896"/>
          </a:xfrm>
          <a:solidFill>
            <a:srgbClr val="4C5F8A"/>
          </a:solidFill>
        </p:grpSpPr>
        <p:sp>
          <p:nvSpPr>
            <p:cNvPr id="40" name="모서리가 둥근 직사각형 56">
              <a:extLst>
                <a:ext uri="{FF2B5EF4-FFF2-40B4-BE49-F238E27FC236}">
                  <a16:creationId xmlns:a16="http://schemas.microsoft.com/office/drawing/2014/main" id="{0B9C8105-7626-6C92-BE72-714F0EC91CA8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ACF98DF-6F20-D951-FB92-DD2FD54C83DD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 err="1"/>
                <a:t>Mdoel</a:t>
              </a:r>
              <a:r>
                <a:rPr lang="ko-KR" altLang="en-US" sz="1000" b="1" dirty="0"/>
                <a:t> 개발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AD8A03A-FC16-81DA-1E24-7F51A2D58308}"/>
              </a:ext>
            </a:extLst>
          </p:cNvPr>
          <p:cNvGrpSpPr/>
          <p:nvPr/>
        </p:nvGrpSpPr>
        <p:grpSpPr>
          <a:xfrm>
            <a:off x="3683691" y="3812660"/>
            <a:ext cx="8034783" cy="93707"/>
            <a:chOff x="2438787" y="2279645"/>
            <a:chExt cx="4584472" cy="536896"/>
          </a:xfrm>
          <a:solidFill>
            <a:srgbClr val="8B9BB0"/>
          </a:solidFill>
        </p:grpSpPr>
        <p:sp>
          <p:nvSpPr>
            <p:cNvPr id="43" name="모서리가 둥근 직사각형 56">
              <a:extLst>
                <a:ext uri="{FF2B5EF4-FFF2-40B4-BE49-F238E27FC236}">
                  <a16:creationId xmlns:a16="http://schemas.microsoft.com/office/drawing/2014/main" id="{95C3795F-5680-6112-537C-B83225841B79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E5EDF55-2872-4BE5-05D9-6CD2C7811088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/>
                <a:t>Web </a:t>
              </a:r>
              <a:r>
                <a:rPr lang="ko-KR" altLang="en-US" sz="1000" b="1" dirty="0"/>
                <a:t>개발 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2C5DE62-9E2E-9673-9DA8-45DEECD86DB4}"/>
              </a:ext>
            </a:extLst>
          </p:cNvPr>
          <p:cNvSpPr/>
          <p:nvPr/>
        </p:nvSpPr>
        <p:spPr>
          <a:xfrm>
            <a:off x="447676" y="4440832"/>
            <a:ext cx="11270798" cy="101021"/>
          </a:xfrm>
          <a:prstGeom prst="rect">
            <a:avLst/>
          </a:prstGeom>
          <a:solidFill>
            <a:srgbClr val="8B9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2584FDB-8CFD-3A6F-2395-039482020B03}"/>
              </a:ext>
            </a:extLst>
          </p:cNvPr>
          <p:cNvSpPr/>
          <p:nvPr/>
        </p:nvSpPr>
        <p:spPr>
          <a:xfrm>
            <a:off x="447676" y="5083453"/>
            <a:ext cx="11270798" cy="99506"/>
          </a:xfrm>
          <a:prstGeom prst="rect">
            <a:avLst/>
          </a:prstGeom>
          <a:solidFill>
            <a:srgbClr val="8B9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B8F9AC9-96F2-7987-0D11-8570C4E68335}"/>
              </a:ext>
            </a:extLst>
          </p:cNvPr>
          <p:cNvGrpSpPr/>
          <p:nvPr/>
        </p:nvGrpSpPr>
        <p:grpSpPr>
          <a:xfrm rot="10800000">
            <a:off x="450509" y="5704000"/>
            <a:ext cx="6425269" cy="98275"/>
            <a:chOff x="2438787" y="2279645"/>
            <a:chExt cx="4584472" cy="536896"/>
          </a:xfrm>
          <a:solidFill>
            <a:srgbClr val="8B9BB0"/>
          </a:solidFill>
        </p:grpSpPr>
        <p:sp>
          <p:nvSpPr>
            <p:cNvPr id="54" name="모서리가 둥근 직사각형 56">
              <a:extLst>
                <a:ext uri="{FF2B5EF4-FFF2-40B4-BE49-F238E27FC236}">
                  <a16:creationId xmlns:a16="http://schemas.microsoft.com/office/drawing/2014/main" id="{DDA67539-245F-1F87-0126-801C083CA517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3C94712-AEE1-F2BF-5959-9DC191ABD86D}"/>
                </a:ext>
              </a:extLst>
            </p:cNvPr>
            <p:cNvSpPr/>
            <p:nvPr/>
          </p:nvSpPr>
          <p:spPr>
            <a:xfrm rot="10800000"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9C983F7-85DE-9997-FCDF-E8C9E57BF03A}"/>
              </a:ext>
            </a:extLst>
          </p:cNvPr>
          <p:cNvSpPr/>
          <p:nvPr/>
        </p:nvSpPr>
        <p:spPr>
          <a:xfrm>
            <a:off x="450215" y="4309132"/>
            <a:ext cx="11270798" cy="115918"/>
          </a:xfrm>
          <a:prstGeom prst="rect">
            <a:avLst/>
          </a:prstGeom>
          <a:solidFill>
            <a:srgbClr val="4C5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5564501-A543-06E2-4B58-6D6CAD636EF7}"/>
              </a:ext>
            </a:extLst>
          </p:cNvPr>
          <p:cNvSpPr/>
          <p:nvPr/>
        </p:nvSpPr>
        <p:spPr>
          <a:xfrm>
            <a:off x="449962" y="4942649"/>
            <a:ext cx="11268512" cy="113368"/>
          </a:xfrm>
          <a:prstGeom prst="rect">
            <a:avLst/>
          </a:prstGeom>
          <a:solidFill>
            <a:srgbClr val="4C5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272E0FC-2B2A-377D-1031-40BB4C4D0BE0}"/>
              </a:ext>
            </a:extLst>
          </p:cNvPr>
          <p:cNvGrpSpPr/>
          <p:nvPr/>
        </p:nvGrpSpPr>
        <p:grpSpPr>
          <a:xfrm rot="10800000">
            <a:off x="447672" y="5572343"/>
            <a:ext cx="6428108" cy="113369"/>
            <a:chOff x="2438787" y="2279645"/>
            <a:chExt cx="4584472" cy="536896"/>
          </a:xfrm>
          <a:solidFill>
            <a:srgbClr val="4C5F8A"/>
          </a:solidFill>
        </p:grpSpPr>
        <p:sp>
          <p:nvSpPr>
            <p:cNvPr id="62" name="모서리가 둥근 직사각형 56">
              <a:extLst>
                <a:ext uri="{FF2B5EF4-FFF2-40B4-BE49-F238E27FC236}">
                  <a16:creationId xmlns:a16="http://schemas.microsoft.com/office/drawing/2014/main" id="{A19A0199-1036-3DB5-D524-7C73404BC281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7A701F3-B976-A5AA-2604-464AAB62F4A6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A32A57A-DBB5-D91B-7348-4D01141E7BC1}"/>
              </a:ext>
            </a:extLst>
          </p:cNvPr>
          <p:cNvSpPr txBox="1"/>
          <p:nvPr/>
        </p:nvSpPr>
        <p:spPr>
          <a:xfrm>
            <a:off x="2801378" y="5515693"/>
            <a:ext cx="18646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&lt; LSTM </a:t>
            </a:r>
            <a:r>
              <a:rPr lang="ko-KR" altLang="en-US" sz="900" dirty="0">
                <a:solidFill>
                  <a:schemeClr val="bg1"/>
                </a:solidFill>
              </a:rPr>
              <a:t>학습 데이터 모델링 완성 </a:t>
            </a:r>
            <a:r>
              <a:rPr lang="en-US" altLang="ko-KR" sz="900" dirty="0">
                <a:solidFill>
                  <a:schemeClr val="bg1"/>
                </a:solidFill>
              </a:rPr>
              <a:t>&gt;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B4DB29E-D1A1-CED5-6E9A-CB9A4D6C3C79}"/>
              </a:ext>
            </a:extLst>
          </p:cNvPr>
          <p:cNvSpPr txBox="1"/>
          <p:nvPr/>
        </p:nvSpPr>
        <p:spPr>
          <a:xfrm>
            <a:off x="7031876" y="3747163"/>
            <a:ext cx="4870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sym typeface="Wingdings" panose="05000000000000000000" pitchFamily="2" charset="2"/>
              </a:rPr>
              <a:t>&lt;-------------------------------------------- My Batis </a:t>
            </a:r>
            <a:r>
              <a:rPr lang="ko-KR" altLang="en-US" sz="900" dirty="0">
                <a:solidFill>
                  <a:schemeClr val="bg1"/>
                </a:solidFill>
                <a:sym typeface="Wingdings" panose="05000000000000000000" pitchFamily="2" charset="2"/>
              </a:rPr>
              <a:t>연동 </a:t>
            </a:r>
            <a:r>
              <a:rPr lang="en-US" altLang="ko-KR" sz="900" dirty="0">
                <a:solidFill>
                  <a:schemeClr val="bg1"/>
                </a:solidFill>
                <a:sym typeface="Wingdings" panose="05000000000000000000" pitchFamily="2" charset="2"/>
              </a:rPr>
              <a:t>------------------------------------------------------------------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C3EAE9-548E-3D0E-975C-CABD8C13163B}"/>
              </a:ext>
            </a:extLst>
          </p:cNvPr>
          <p:cNvSpPr txBox="1"/>
          <p:nvPr/>
        </p:nvSpPr>
        <p:spPr>
          <a:xfrm>
            <a:off x="386782" y="4357658"/>
            <a:ext cx="2095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------------------------------------------------&gt;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B99BF4-B3C5-D504-472C-3DE340700C9F}"/>
              </a:ext>
            </a:extLst>
          </p:cNvPr>
          <p:cNvSpPr txBox="1"/>
          <p:nvPr/>
        </p:nvSpPr>
        <p:spPr>
          <a:xfrm>
            <a:off x="5593080" y="3754739"/>
            <a:ext cx="1043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sym typeface="Wingdings" panose="05000000000000000000" pitchFamily="2" charset="2"/>
              </a:rPr>
              <a:t>&lt; </a:t>
            </a:r>
            <a:r>
              <a:rPr lang="ko-KR" altLang="en-US" sz="900" dirty="0">
                <a:solidFill>
                  <a:schemeClr val="bg1"/>
                </a:solidFill>
                <a:sym typeface="Wingdings" panose="05000000000000000000" pitchFamily="2" charset="2"/>
              </a:rPr>
              <a:t>개발환경구축 </a:t>
            </a:r>
            <a:r>
              <a:rPr lang="en-US" altLang="ko-KR" sz="900" dirty="0">
                <a:solidFill>
                  <a:schemeClr val="bg1"/>
                </a:solidFill>
                <a:sym typeface="Wingdings" panose="05000000000000000000" pitchFamily="2" charset="2"/>
              </a:rPr>
              <a:t>&gt;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C88462A-7BBF-6D20-32B2-49B03CFA4686}"/>
              </a:ext>
            </a:extLst>
          </p:cNvPr>
          <p:cNvSpPr txBox="1"/>
          <p:nvPr/>
        </p:nvSpPr>
        <p:spPr>
          <a:xfrm>
            <a:off x="2042160" y="5012826"/>
            <a:ext cx="48082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sym typeface="Wingdings" panose="05000000000000000000" pitchFamily="2" charset="2"/>
              </a:rPr>
              <a:t>&lt;------- Web Socket </a:t>
            </a:r>
            <a:r>
              <a:rPr lang="ko-KR" altLang="en-US" sz="900" dirty="0">
                <a:solidFill>
                  <a:schemeClr val="bg1"/>
                </a:solidFill>
                <a:sym typeface="Wingdings" panose="05000000000000000000" pitchFamily="2" charset="2"/>
              </a:rPr>
              <a:t>구현</a:t>
            </a:r>
            <a:r>
              <a:rPr lang="en-US" altLang="ko-KR" sz="900" dirty="0">
                <a:solidFill>
                  <a:schemeClr val="bg1"/>
                </a:solidFill>
                <a:sym typeface="Wingdings" panose="05000000000000000000" pitchFamily="2" charset="2"/>
              </a:rPr>
              <a:t> -------&gt;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87E7BC-1B05-9A5B-6CCA-300CC0E5AFB8}"/>
              </a:ext>
            </a:extLst>
          </p:cNvPr>
          <p:cNvSpPr txBox="1"/>
          <p:nvPr/>
        </p:nvSpPr>
        <p:spPr>
          <a:xfrm>
            <a:off x="2922070" y="5646202"/>
            <a:ext cx="1582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&lt; </a:t>
            </a:r>
            <a:r>
              <a:rPr lang="ko-KR" altLang="en-US" sz="900" dirty="0">
                <a:solidFill>
                  <a:schemeClr val="bg1"/>
                </a:solidFill>
              </a:rPr>
              <a:t>디자인 수정 및 기능구현 </a:t>
            </a:r>
            <a:r>
              <a:rPr lang="en-US" altLang="ko-KR" sz="900" dirty="0">
                <a:solidFill>
                  <a:schemeClr val="bg1"/>
                </a:solidFill>
              </a:rPr>
              <a:t>&gt;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8F13A41-E1EB-EA46-9202-F04AD609AB15}"/>
              </a:ext>
            </a:extLst>
          </p:cNvPr>
          <p:cNvSpPr txBox="1"/>
          <p:nvPr/>
        </p:nvSpPr>
        <p:spPr>
          <a:xfrm>
            <a:off x="379162" y="4246602"/>
            <a:ext cx="20601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-----------------------------------&gt;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B93EBE5-189A-9BD3-BC40-24CE8B6628D3}"/>
              </a:ext>
            </a:extLst>
          </p:cNvPr>
          <p:cNvSpPr txBox="1"/>
          <p:nvPr/>
        </p:nvSpPr>
        <p:spPr>
          <a:xfrm>
            <a:off x="5993129" y="4259580"/>
            <a:ext cx="2891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강화학습 및 신경망 모델링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210681D-5814-0C70-9369-7EE058765C7B}"/>
              </a:ext>
            </a:extLst>
          </p:cNvPr>
          <p:cNvSpPr txBox="1"/>
          <p:nvPr/>
        </p:nvSpPr>
        <p:spPr>
          <a:xfrm>
            <a:off x="5568836" y="3629815"/>
            <a:ext cx="62664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sym typeface="Wingdings" panose="05000000000000000000" pitchFamily="2" charset="2"/>
              </a:rPr>
              <a:t>&lt;-------------------------------------------------------------------------------- </a:t>
            </a:r>
            <a:r>
              <a:rPr lang="ko-KR" altLang="en-US" sz="900" dirty="0">
                <a:solidFill>
                  <a:schemeClr val="bg1"/>
                </a:solidFill>
                <a:sym typeface="Wingdings" panose="05000000000000000000" pitchFamily="2" charset="2"/>
              </a:rPr>
              <a:t>자동화 코드 완성 </a:t>
            </a:r>
            <a:r>
              <a:rPr lang="en-US" altLang="ko-KR" sz="900" dirty="0">
                <a:solidFill>
                  <a:schemeClr val="bg1"/>
                </a:solidFill>
                <a:sym typeface="Wingdings" panose="05000000000000000000" pitchFamily="2" charset="2"/>
              </a:rPr>
              <a:t>------------------------------------------------------------------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F6C9D96-7AE8-A852-9797-3ABD76296C4B}"/>
              </a:ext>
            </a:extLst>
          </p:cNvPr>
          <p:cNvSpPr txBox="1"/>
          <p:nvPr/>
        </p:nvSpPr>
        <p:spPr>
          <a:xfrm>
            <a:off x="5993128" y="4892301"/>
            <a:ext cx="2891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강화학습 및 신경망 모델링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398FB7B-79B9-0D81-76DE-E21F7295C079}"/>
              </a:ext>
            </a:extLst>
          </p:cNvPr>
          <p:cNvGrpSpPr/>
          <p:nvPr/>
        </p:nvGrpSpPr>
        <p:grpSpPr>
          <a:xfrm rot="10800000">
            <a:off x="447671" y="6201325"/>
            <a:ext cx="8041009" cy="239185"/>
            <a:chOff x="1061545" y="3608990"/>
            <a:chExt cx="3366997" cy="735724"/>
          </a:xfrm>
          <a:solidFill>
            <a:schemeClr val="bg2">
              <a:lumMod val="75000"/>
            </a:schemeClr>
          </a:solidFill>
        </p:grpSpPr>
        <p:sp>
          <p:nvSpPr>
            <p:cNvPr id="27" name="모서리가 둥근 직사각형 61">
              <a:extLst>
                <a:ext uri="{FF2B5EF4-FFF2-40B4-BE49-F238E27FC236}">
                  <a16:creationId xmlns:a16="http://schemas.microsoft.com/office/drawing/2014/main" id="{F5CDD986-FAA6-4508-B7A2-C25FCA3D1E90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DF1CA94-7D6C-FA67-7B74-31DA46866088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9970AC1-635B-6D48-496D-77FEE9193434}"/>
              </a:ext>
            </a:extLst>
          </p:cNvPr>
          <p:cNvGrpSpPr/>
          <p:nvPr/>
        </p:nvGrpSpPr>
        <p:grpSpPr>
          <a:xfrm>
            <a:off x="6921464" y="5571570"/>
            <a:ext cx="4796999" cy="230832"/>
            <a:chOff x="1061545" y="3608584"/>
            <a:chExt cx="3849831" cy="736130"/>
          </a:xfrm>
          <a:solidFill>
            <a:schemeClr val="bg2">
              <a:lumMod val="75000"/>
            </a:schemeClr>
          </a:solidFill>
        </p:grpSpPr>
        <p:sp>
          <p:nvSpPr>
            <p:cNvPr id="34" name="모서리가 둥근 직사각형 61">
              <a:extLst>
                <a:ext uri="{FF2B5EF4-FFF2-40B4-BE49-F238E27FC236}">
                  <a16:creationId xmlns:a16="http://schemas.microsoft.com/office/drawing/2014/main" id="{93FEA4CF-E3E0-9809-F49E-057F68E856D5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8EF63EC-4A13-FE88-015C-05A07F4A07DA}"/>
                </a:ext>
              </a:extLst>
            </p:cNvPr>
            <p:cNvSpPr/>
            <p:nvPr/>
          </p:nvSpPr>
          <p:spPr>
            <a:xfrm>
              <a:off x="2006836" y="3608584"/>
              <a:ext cx="2904540" cy="7357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최종 테스트 및 기능 강화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125E8492-7F50-49B2-A3A6-5A606CBDA03F}"/>
              </a:ext>
            </a:extLst>
          </p:cNvPr>
          <p:cNvSpPr txBox="1"/>
          <p:nvPr/>
        </p:nvSpPr>
        <p:spPr>
          <a:xfrm>
            <a:off x="11713029" y="6400800"/>
            <a:ext cx="27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767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/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6143317" y="3428698"/>
            <a:ext cx="719176" cy="35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FE57EE-D0C5-48BD-B782-53ED652CF315}"/>
              </a:ext>
            </a:extLst>
          </p:cNvPr>
          <p:cNvSpPr txBox="1"/>
          <p:nvPr/>
        </p:nvSpPr>
        <p:spPr>
          <a:xfrm>
            <a:off x="667804" y="1117411"/>
            <a:ext cx="1189572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D6FB5E-68E2-46E3-97EF-4B2E99F4C113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BB553-F075-4352-B8FF-35C97C08C059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8E69E-7B39-4C32-A39A-9A5958C2C5DB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29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A636D3-F92F-4E77-9354-34C0F7070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83" b="50198"/>
          <a:stretch/>
        </p:blipFill>
        <p:spPr>
          <a:xfrm>
            <a:off x="667804" y="2193335"/>
            <a:ext cx="5304714" cy="3185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E79761-C046-4D5C-9245-486871BEF860}"/>
              </a:ext>
            </a:extLst>
          </p:cNvPr>
          <p:cNvSpPr txBox="1"/>
          <p:nvPr/>
        </p:nvSpPr>
        <p:spPr>
          <a:xfrm>
            <a:off x="7322499" y="2226570"/>
            <a:ext cx="4201697" cy="3170099"/>
          </a:xfrm>
          <a:prstGeom prst="rect">
            <a:avLst/>
          </a:prstGeom>
          <a:noFill/>
          <a:ln w="19050">
            <a:solidFill>
              <a:srgbClr val="7697B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전처리한 실시간 데이터를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LSTM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모델이 학습한 모델의 최고 종가와    최저가의 영역에 해당 여부 확인 후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해당시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lstm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행동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에측값을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이용해탐험을 진행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해당하지 않는다면 행동 값을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랜덤으로 부여하여 탐험을 진행한다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탐험한 결과를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csv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저장해 둔다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56A46-7B8E-47DF-AA2C-0A9DA73CA51C}"/>
              </a:ext>
            </a:extLst>
          </p:cNvPr>
          <p:cNvSpPr txBox="1"/>
          <p:nvPr/>
        </p:nvSpPr>
        <p:spPr>
          <a:xfrm>
            <a:off x="667804" y="1837398"/>
            <a:ext cx="392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reinforceLearning.py</a:t>
            </a:r>
          </a:p>
        </p:txBody>
      </p:sp>
    </p:spTree>
    <p:extLst>
      <p:ext uri="{BB962C8B-B14F-4D97-AF65-F5344CB8AC3E}">
        <p14:creationId xmlns:p14="http://schemas.microsoft.com/office/powerpoint/2010/main" val="1880562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2713888" y="4478441"/>
            <a:ext cx="7257512" cy="1087186"/>
          </a:xfrm>
          <a:prstGeom prst="rect">
            <a:avLst/>
          </a:prstGeom>
          <a:noFill/>
          <a:ln w="28575">
            <a:solidFill>
              <a:srgbClr val="76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주식 거래 시간이 종료되면</a:t>
            </a: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DB</a:t>
            </a: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안에 있는 당일 탐험 데이터를</a:t>
            </a:r>
            <a:endParaRPr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가져와 전처리하고 강화학습 신경망으로 보낸다</a:t>
            </a:r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1"/>
            <a:ext cx="11550848" cy="55714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4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AE124-D016-4C70-AB7D-E2D738460FD0}"/>
              </a:ext>
            </a:extLst>
          </p:cNvPr>
          <p:cNvSpPr txBox="1"/>
          <p:nvPr/>
        </p:nvSpPr>
        <p:spPr>
          <a:xfrm>
            <a:off x="667804" y="1117411"/>
            <a:ext cx="1189572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</a:t>
            </a:r>
          </a:p>
        </p:txBody>
      </p:sp>
      <p:sp>
        <p:nvSpPr>
          <p:cNvPr id="21" name="오른쪽 화살표 1">
            <a:extLst>
              <a:ext uri="{FF2B5EF4-FFF2-40B4-BE49-F238E27FC236}">
                <a16:creationId xmlns:a16="http://schemas.microsoft.com/office/drawing/2014/main" id="{CF60CF52-BA25-459B-975F-FD4AEC614FED}"/>
              </a:ext>
            </a:extLst>
          </p:cNvPr>
          <p:cNvSpPr/>
          <p:nvPr/>
        </p:nvSpPr>
        <p:spPr>
          <a:xfrm>
            <a:off x="1942972" y="4799835"/>
            <a:ext cx="607445" cy="35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7EF030-E40D-4C09-AE3C-FC0F2D80EF6D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3EFA08-024B-4A58-A4F2-B05CC7B4D0DA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D39D2-DECF-44E4-B9D3-BD317D91AF50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1E735D-A1DD-4322-83EE-910AC778D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975"/>
          <a:stretch/>
        </p:blipFill>
        <p:spPr>
          <a:xfrm>
            <a:off x="2199458" y="1470133"/>
            <a:ext cx="8081085" cy="26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8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/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FE57EE-D0C5-48BD-B782-53ED652CF315}"/>
              </a:ext>
            </a:extLst>
          </p:cNvPr>
          <p:cNvSpPr txBox="1"/>
          <p:nvPr/>
        </p:nvSpPr>
        <p:spPr>
          <a:xfrm>
            <a:off x="667804" y="1117411"/>
            <a:ext cx="1189572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D6FB5E-68E2-46E3-97EF-4B2E99F4C113}"/>
              </a:ext>
            </a:extLst>
          </p:cNvPr>
          <p:cNvSpPr txBox="1"/>
          <p:nvPr/>
        </p:nvSpPr>
        <p:spPr>
          <a:xfrm>
            <a:off x="781679" y="173489"/>
            <a:ext cx="3748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 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(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모델링</a:t>
            </a:r>
            <a:r>
              <a:rPr lang="en-US" altLang="ko-KR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)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DBB553-F075-4352-B8FF-35C97C08C059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D8E69E-7B39-4C32-A39A-9A5958C2C5DB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31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A636D3-F92F-4E77-9354-34C0F7070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33" b="-2"/>
          <a:stretch/>
        </p:blipFill>
        <p:spPr>
          <a:xfrm>
            <a:off x="667804" y="2190044"/>
            <a:ext cx="5449451" cy="3147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78E127-C66F-4ECD-A155-4E8B76A8E861}"/>
              </a:ext>
            </a:extLst>
          </p:cNvPr>
          <p:cNvSpPr txBox="1"/>
          <p:nvPr/>
        </p:nvSpPr>
        <p:spPr>
          <a:xfrm>
            <a:off x="6272187" y="2190044"/>
            <a:ext cx="5449451" cy="1477328"/>
          </a:xfrm>
          <a:prstGeom prst="rect">
            <a:avLst/>
          </a:prstGeom>
          <a:noFill/>
          <a:ln w="28575">
            <a:solidFill>
              <a:srgbClr val="7697B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당일 탐험한 결과를 바탕으로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전날 종가와  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당일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종가를 비교해 각각의 보상을 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부여 후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탐험한 결과를 신경망에 학습시킨다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90DA815-81AF-4028-A805-AE8B362D8A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3F5F7"/>
              </a:clrFrom>
              <a:clrTo>
                <a:srgbClr val="F3F5F7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8178658" y="4091339"/>
            <a:ext cx="2077556" cy="193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58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0FB0692-31C3-48C4-A3BB-B53E3918D2B1}"/>
              </a:ext>
            </a:extLst>
          </p:cNvPr>
          <p:cNvSpPr txBox="1"/>
          <p:nvPr/>
        </p:nvSpPr>
        <p:spPr>
          <a:xfrm>
            <a:off x="5070942" y="1772245"/>
            <a:ext cx="20501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5F9885-55C8-482A-9F26-6B44323A67D4}"/>
              </a:ext>
            </a:extLst>
          </p:cNvPr>
          <p:cNvSpPr txBox="1"/>
          <p:nvPr/>
        </p:nvSpPr>
        <p:spPr>
          <a:xfrm>
            <a:off x="2755187" y="2688734"/>
            <a:ext cx="668163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절차 및 방법</a:t>
            </a:r>
            <a:endParaRPr lang="en-US" altLang="ko-KR" sz="6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(WEB)</a:t>
            </a:r>
            <a:endParaRPr lang="ko-KR" altLang="en-US" sz="6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49D735-D304-46B8-B411-988CAE61D486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437059-CD49-4DA0-BE69-D5A3F668AF5C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763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6386E-98B4-49CA-9501-DDCDAB743BAE}"/>
              </a:ext>
            </a:extLst>
          </p:cNvPr>
          <p:cNvSpPr txBox="1"/>
          <p:nvPr/>
        </p:nvSpPr>
        <p:spPr>
          <a:xfrm>
            <a:off x="781679" y="173489"/>
            <a:ext cx="1531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웹 구동 방식</a:t>
            </a:r>
          </a:p>
        </p:txBody>
      </p:sp>
      <p:grpSp>
        <p:nvGrpSpPr>
          <p:cNvPr id="4" name="Google Shape;12010;p120">
            <a:extLst>
              <a:ext uri="{FF2B5EF4-FFF2-40B4-BE49-F238E27FC236}">
                <a16:creationId xmlns:a16="http://schemas.microsoft.com/office/drawing/2014/main" id="{78DA3A5E-6024-92A3-AB9A-87A1C4B8CC2B}"/>
              </a:ext>
            </a:extLst>
          </p:cNvPr>
          <p:cNvGrpSpPr/>
          <p:nvPr/>
        </p:nvGrpSpPr>
        <p:grpSpPr>
          <a:xfrm>
            <a:off x="1809846" y="2012968"/>
            <a:ext cx="8217057" cy="3362226"/>
            <a:chOff x="2691145" y="1805334"/>
            <a:chExt cx="3761710" cy="2503040"/>
          </a:xfrm>
        </p:grpSpPr>
        <p:sp>
          <p:nvSpPr>
            <p:cNvPr id="12" name="Google Shape;12011;p120">
              <a:extLst>
                <a:ext uri="{FF2B5EF4-FFF2-40B4-BE49-F238E27FC236}">
                  <a16:creationId xmlns:a16="http://schemas.microsoft.com/office/drawing/2014/main" id="{071E5A50-DB9D-4B2D-343D-E2B4114944F9}"/>
                </a:ext>
              </a:extLst>
            </p:cNvPr>
            <p:cNvSpPr/>
            <p:nvPr/>
          </p:nvSpPr>
          <p:spPr>
            <a:xfrm>
              <a:off x="4306170" y="4257852"/>
              <a:ext cx="932050" cy="49964"/>
            </a:xfrm>
            <a:custGeom>
              <a:avLst/>
              <a:gdLst/>
              <a:ahLst/>
              <a:cxnLst/>
              <a:rect l="l" t="t" r="r" b="b"/>
              <a:pathLst>
                <a:path w="106520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2012;p120">
              <a:extLst>
                <a:ext uri="{FF2B5EF4-FFF2-40B4-BE49-F238E27FC236}">
                  <a16:creationId xmlns:a16="http://schemas.microsoft.com/office/drawing/2014/main" id="{FE79C546-CF42-954C-B120-68A654BBEE87}"/>
                </a:ext>
              </a:extLst>
            </p:cNvPr>
            <p:cNvSpPr/>
            <p:nvPr/>
          </p:nvSpPr>
          <p:spPr>
            <a:xfrm>
              <a:off x="2691145" y="3639081"/>
              <a:ext cx="1913438" cy="669293"/>
            </a:xfrm>
            <a:custGeom>
              <a:avLst/>
              <a:gdLst/>
              <a:ahLst/>
              <a:cxnLst/>
              <a:rect l="l" t="t" r="r" b="b"/>
              <a:pathLst>
                <a:path w="128485" h="36518" extrusionOk="0">
                  <a:moveTo>
                    <a:pt x="2706" y="1"/>
                  </a:moveTo>
                  <a:lnTo>
                    <a:pt x="1" y="326"/>
                  </a:lnTo>
                  <a:cubicBezTo>
                    <a:pt x="1461" y="10577"/>
                    <a:pt x="6547" y="19612"/>
                    <a:pt x="13850" y="26130"/>
                  </a:cubicBezTo>
                  <a:cubicBezTo>
                    <a:pt x="21288" y="32568"/>
                    <a:pt x="30999" y="36517"/>
                    <a:pt x="41575" y="36517"/>
                  </a:cubicBezTo>
                  <a:lnTo>
                    <a:pt x="128484" y="36517"/>
                  </a:lnTo>
                  <a:lnTo>
                    <a:pt x="128484" y="33812"/>
                  </a:lnTo>
                  <a:lnTo>
                    <a:pt x="41575" y="33812"/>
                  </a:lnTo>
                  <a:cubicBezTo>
                    <a:pt x="31675" y="33812"/>
                    <a:pt x="22641" y="30188"/>
                    <a:pt x="15662" y="24102"/>
                  </a:cubicBezTo>
                  <a:cubicBezTo>
                    <a:pt x="8792" y="18016"/>
                    <a:pt x="4058" y="9468"/>
                    <a:pt x="2706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2013;p120">
              <a:extLst>
                <a:ext uri="{FF2B5EF4-FFF2-40B4-BE49-F238E27FC236}">
                  <a16:creationId xmlns:a16="http://schemas.microsoft.com/office/drawing/2014/main" id="{34FB7B48-1AB0-23C7-E69D-D4CCDE001B60}"/>
                </a:ext>
              </a:extLst>
            </p:cNvPr>
            <p:cNvSpPr/>
            <p:nvPr/>
          </p:nvSpPr>
          <p:spPr>
            <a:xfrm>
              <a:off x="2695021" y="3035999"/>
              <a:ext cx="754960" cy="601737"/>
            </a:xfrm>
            <a:custGeom>
              <a:avLst/>
              <a:gdLst/>
              <a:ahLst/>
              <a:cxnLst/>
              <a:rect l="l" t="t" r="r" b="b"/>
              <a:pathLst>
                <a:path w="50609" h="35489" extrusionOk="0">
                  <a:moveTo>
                    <a:pt x="41358" y="0"/>
                  </a:moveTo>
                  <a:cubicBezTo>
                    <a:pt x="30998" y="0"/>
                    <a:pt x="21423" y="3814"/>
                    <a:pt x="14093" y="10144"/>
                  </a:cubicBezTo>
                  <a:cubicBezTo>
                    <a:pt x="6762" y="16338"/>
                    <a:pt x="1596" y="25129"/>
                    <a:pt x="0" y="35029"/>
                  </a:cubicBezTo>
                  <a:lnTo>
                    <a:pt x="2597" y="35489"/>
                  </a:lnTo>
                  <a:cubicBezTo>
                    <a:pt x="4166" y="26238"/>
                    <a:pt x="9034" y="18015"/>
                    <a:pt x="15905" y="12173"/>
                  </a:cubicBezTo>
                  <a:cubicBezTo>
                    <a:pt x="22775" y="6303"/>
                    <a:pt x="31675" y="2705"/>
                    <a:pt x="41358" y="2705"/>
                  </a:cubicBezTo>
                  <a:lnTo>
                    <a:pt x="50609" y="2705"/>
                  </a:lnTo>
                  <a:lnTo>
                    <a:pt x="50609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2014;p120">
              <a:extLst>
                <a:ext uri="{FF2B5EF4-FFF2-40B4-BE49-F238E27FC236}">
                  <a16:creationId xmlns:a16="http://schemas.microsoft.com/office/drawing/2014/main" id="{D53BF6AA-DFB2-A8A5-05FA-0C88FBA1BF46}"/>
                </a:ext>
              </a:extLst>
            </p:cNvPr>
            <p:cNvSpPr/>
            <p:nvPr/>
          </p:nvSpPr>
          <p:spPr>
            <a:xfrm>
              <a:off x="3661791" y="2531620"/>
              <a:ext cx="2791064" cy="544757"/>
            </a:xfrm>
            <a:custGeom>
              <a:avLst/>
              <a:gdLst/>
              <a:ahLst/>
              <a:cxnLst/>
              <a:rect l="l" t="t" r="r" b="b"/>
              <a:pathLst>
                <a:path w="187100" h="36518" extrusionOk="0">
                  <a:moveTo>
                    <a:pt x="184395" y="1"/>
                  </a:moveTo>
                  <a:cubicBezTo>
                    <a:pt x="183150" y="9468"/>
                    <a:pt x="178309" y="17908"/>
                    <a:pt x="171438" y="23994"/>
                  </a:cubicBezTo>
                  <a:cubicBezTo>
                    <a:pt x="164432" y="30080"/>
                    <a:pt x="155425" y="33812"/>
                    <a:pt x="145498" y="33812"/>
                  </a:cubicBezTo>
                  <a:lnTo>
                    <a:pt x="1" y="33812"/>
                  </a:lnTo>
                  <a:lnTo>
                    <a:pt x="1" y="36517"/>
                  </a:lnTo>
                  <a:lnTo>
                    <a:pt x="145498" y="36517"/>
                  </a:lnTo>
                  <a:cubicBezTo>
                    <a:pt x="156101" y="36517"/>
                    <a:pt x="165785" y="32568"/>
                    <a:pt x="173223" y="26022"/>
                  </a:cubicBezTo>
                  <a:cubicBezTo>
                    <a:pt x="180554" y="19612"/>
                    <a:pt x="185747" y="10469"/>
                    <a:pt x="187100" y="326"/>
                  </a:cubicBezTo>
                  <a:lnTo>
                    <a:pt x="18439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015;p120">
              <a:extLst>
                <a:ext uri="{FF2B5EF4-FFF2-40B4-BE49-F238E27FC236}">
                  <a16:creationId xmlns:a16="http://schemas.microsoft.com/office/drawing/2014/main" id="{0A807EF7-25FE-BC68-D083-C8F1B89EB9CA}"/>
                </a:ext>
              </a:extLst>
            </p:cNvPr>
            <p:cNvSpPr/>
            <p:nvPr/>
          </p:nvSpPr>
          <p:spPr>
            <a:xfrm>
              <a:off x="5338027" y="1805335"/>
              <a:ext cx="1100495" cy="421888"/>
            </a:xfrm>
            <a:custGeom>
              <a:avLst/>
              <a:gdLst/>
              <a:ahLst/>
              <a:cxnLst/>
              <a:rect l="l" t="t" r="r" b="b"/>
              <a:pathLst>
                <a:path w="86774" h="34353" extrusionOk="0">
                  <a:moveTo>
                    <a:pt x="0" y="0"/>
                  </a:moveTo>
                  <a:lnTo>
                    <a:pt x="0" y="2705"/>
                  </a:lnTo>
                  <a:lnTo>
                    <a:pt x="45524" y="2705"/>
                  </a:lnTo>
                  <a:cubicBezTo>
                    <a:pt x="54991" y="2705"/>
                    <a:pt x="63674" y="6195"/>
                    <a:pt x="70545" y="11821"/>
                  </a:cubicBezTo>
                  <a:cubicBezTo>
                    <a:pt x="77415" y="17582"/>
                    <a:pt x="82284" y="25454"/>
                    <a:pt x="84177" y="34353"/>
                  </a:cubicBezTo>
                  <a:lnTo>
                    <a:pt x="86774" y="33920"/>
                  </a:lnTo>
                  <a:cubicBezTo>
                    <a:pt x="84854" y="24345"/>
                    <a:pt x="79579" y="15878"/>
                    <a:pt x="72249" y="9792"/>
                  </a:cubicBezTo>
                  <a:cubicBezTo>
                    <a:pt x="65027" y="3706"/>
                    <a:pt x="55668" y="0"/>
                    <a:pt x="4552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2016;p120">
              <a:extLst>
                <a:ext uri="{FF2B5EF4-FFF2-40B4-BE49-F238E27FC236}">
                  <a16:creationId xmlns:a16="http://schemas.microsoft.com/office/drawing/2014/main" id="{2C2BA3A1-E98D-CD85-C1DA-89DC49754FB6}"/>
                </a:ext>
              </a:extLst>
            </p:cNvPr>
            <p:cNvSpPr/>
            <p:nvPr/>
          </p:nvSpPr>
          <p:spPr>
            <a:xfrm>
              <a:off x="2785807" y="1805334"/>
              <a:ext cx="1967132" cy="37040"/>
            </a:xfrm>
            <a:custGeom>
              <a:avLst/>
              <a:gdLst/>
              <a:ahLst/>
              <a:cxnLst/>
              <a:rect l="l" t="t" r="r" b="b"/>
              <a:pathLst>
                <a:path w="143713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43712" y="2705"/>
                  </a:lnTo>
                  <a:lnTo>
                    <a:pt x="14371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017;p120">
              <a:extLst>
                <a:ext uri="{FF2B5EF4-FFF2-40B4-BE49-F238E27FC236}">
                  <a16:creationId xmlns:a16="http://schemas.microsoft.com/office/drawing/2014/main" id="{955E19B1-5A96-68C6-31E6-0E4727C61026}"/>
                </a:ext>
              </a:extLst>
            </p:cNvPr>
            <p:cNvSpPr/>
            <p:nvPr/>
          </p:nvSpPr>
          <p:spPr>
            <a:xfrm>
              <a:off x="5447728" y="4266676"/>
              <a:ext cx="932050" cy="40353"/>
            </a:xfrm>
            <a:custGeom>
              <a:avLst/>
              <a:gdLst/>
              <a:ahLst/>
              <a:cxnLst/>
              <a:rect l="l" t="t" r="r" b="b"/>
              <a:pathLst>
                <a:path w="106520" h="2706" extrusionOk="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3379;p124">
            <a:extLst>
              <a:ext uri="{FF2B5EF4-FFF2-40B4-BE49-F238E27FC236}">
                <a16:creationId xmlns:a16="http://schemas.microsoft.com/office/drawing/2014/main" id="{4035C934-AB43-FCD8-37CE-D4060F6DCDFA}"/>
              </a:ext>
            </a:extLst>
          </p:cNvPr>
          <p:cNvGrpSpPr/>
          <p:nvPr/>
        </p:nvGrpSpPr>
        <p:grpSpPr>
          <a:xfrm>
            <a:off x="9867349" y="4518153"/>
            <a:ext cx="1624552" cy="1519568"/>
            <a:chOff x="1958520" y="2302574"/>
            <a:chExt cx="359213" cy="327807"/>
          </a:xfrm>
        </p:grpSpPr>
        <p:sp>
          <p:nvSpPr>
            <p:cNvPr id="21" name="Google Shape;13380;p124">
              <a:extLst>
                <a:ext uri="{FF2B5EF4-FFF2-40B4-BE49-F238E27FC236}">
                  <a16:creationId xmlns:a16="http://schemas.microsoft.com/office/drawing/2014/main" id="{BF431D25-7BDE-46FF-DE02-5591F1F04C7C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381;p124">
              <a:extLst>
                <a:ext uri="{FF2B5EF4-FFF2-40B4-BE49-F238E27FC236}">
                  <a16:creationId xmlns:a16="http://schemas.microsoft.com/office/drawing/2014/main" id="{9A9778C3-BF5C-79E4-9D5B-FD7421BF5470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382;p124">
              <a:extLst>
                <a:ext uri="{FF2B5EF4-FFF2-40B4-BE49-F238E27FC236}">
                  <a16:creationId xmlns:a16="http://schemas.microsoft.com/office/drawing/2014/main" id="{88A87B1C-3E90-96F4-97C7-22D0EB955556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A2F7A103-DBE3-3FBA-60DF-F0374870C1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45" y="500522"/>
            <a:ext cx="2952339" cy="2952339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01C24BB-EBBD-E563-C562-24B08DED1991}"/>
              </a:ext>
            </a:extLst>
          </p:cNvPr>
          <p:cNvSpPr/>
          <p:nvPr/>
        </p:nvSpPr>
        <p:spPr>
          <a:xfrm>
            <a:off x="5998015" y="1787979"/>
            <a:ext cx="1833295" cy="446530"/>
          </a:xfrm>
          <a:prstGeom prst="roundRect">
            <a:avLst/>
          </a:prstGeom>
          <a:solidFill>
            <a:schemeClr val="bg1"/>
          </a:solidFill>
          <a:ln>
            <a:solidFill>
              <a:srgbClr val="7697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mapper.xml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FDCC5A3-5E4A-36FE-258E-23FC083C26CF}"/>
              </a:ext>
            </a:extLst>
          </p:cNvPr>
          <p:cNvSpPr/>
          <p:nvPr/>
        </p:nvSpPr>
        <p:spPr>
          <a:xfrm>
            <a:off x="9246449" y="2557255"/>
            <a:ext cx="1856380" cy="446530"/>
          </a:xfrm>
          <a:prstGeom prst="roundRect">
            <a:avLst/>
          </a:prstGeom>
          <a:solidFill>
            <a:schemeClr val="bg1"/>
          </a:solidFill>
          <a:ln>
            <a:solidFill>
              <a:srgbClr val="7697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Service.java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39161C2-2063-D6C5-545F-2C3657506985}"/>
              </a:ext>
            </a:extLst>
          </p:cNvPr>
          <p:cNvSpPr/>
          <p:nvPr/>
        </p:nvSpPr>
        <p:spPr>
          <a:xfrm>
            <a:off x="3114213" y="3467961"/>
            <a:ext cx="2310043" cy="446530"/>
          </a:xfrm>
          <a:prstGeom prst="roundRect">
            <a:avLst/>
          </a:prstGeom>
          <a:solidFill>
            <a:schemeClr val="bg1"/>
          </a:solidFill>
          <a:ln>
            <a:solidFill>
              <a:srgbClr val="7697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Controller.java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41FEBEF-D731-DD6B-3049-3F868D557FCB}"/>
              </a:ext>
            </a:extLst>
          </p:cNvPr>
          <p:cNvGrpSpPr/>
          <p:nvPr/>
        </p:nvGrpSpPr>
        <p:grpSpPr>
          <a:xfrm>
            <a:off x="1843700" y="4472840"/>
            <a:ext cx="38520" cy="5400"/>
            <a:chOff x="1843700" y="4472840"/>
            <a:chExt cx="38520" cy="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A3DACF19-8A03-9B9C-56C6-DCCF240FD1B2}"/>
                    </a:ext>
                  </a:extLst>
                </p14:cNvPr>
                <p14:cNvContentPartPr/>
                <p14:nvPr/>
              </p14:nvContentPartPr>
              <p14:xfrm>
                <a:off x="1843700" y="4472840"/>
                <a:ext cx="360" cy="36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A3DACF19-8A03-9B9C-56C6-DCCF240FD1B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26060" y="44548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24C7F404-A9A7-B788-E938-B1E2333342A9}"/>
                    </a:ext>
                  </a:extLst>
                </p14:cNvPr>
                <p14:cNvContentPartPr/>
                <p14:nvPr/>
              </p14:nvContentPartPr>
              <p14:xfrm>
                <a:off x="1881860" y="4477880"/>
                <a:ext cx="360" cy="36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24C7F404-A9A7-B788-E938-B1E2333342A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64220" y="44598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FEA1268-47F4-91C9-DAD7-BF5F246F73DF}"/>
              </a:ext>
            </a:extLst>
          </p:cNvPr>
          <p:cNvSpPr/>
          <p:nvPr/>
        </p:nvSpPr>
        <p:spPr>
          <a:xfrm>
            <a:off x="6978511" y="5117622"/>
            <a:ext cx="1278063" cy="446530"/>
          </a:xfrm>
          <a:prstGeom prst="roundRect">
            <a:avLst/>
          </a:prstGeom>
          <a:solidFill>
            <a:schemeClr val="bg1"/>
          </a:solidFill>
          <a:ln>
            <a:solidFill>
              <a:srgbClr val="7697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endParaRPr lang="ko-KR" altLang="en-US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8D9292A-C087-1D6F-CDF1-BA6202869EA9}"/>
              </a:ext>
            </a:extLst>
          </p:cNvPr>
          <p:cNvSpPr txBox="1"/>
          <p:nvPr/>
        </p:nvSpPr>
        <p:spPr>
          <a:xfrm>
            <a:off x="847333" y="2863621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Database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75E8CF9-0F04-9CA1-438A-3A3C2221CBB6}"/>
              </a:ext>
            </a:extLst>
          </p:cNvPr>
          <p:cNvSpPr txBox="1"/>
          <p:nvPr/>
        </p:nvSpPr>
        <p:spPr>
          <a:xfrm>
            <a:off x="10244828" y="491343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Screen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F961F39-31EA-5628-E3D7-E6B444F028B6}"/>
              </a:ext>
            </a:extLst>
          </p:cNvPr>
          <p:cNvSpPr/>
          <p:nvPr/>
        </p:nvSpPr>
        <p:spPr>
          <a:xfrm>
            <a:off x="9778498" y="6482301"/>
            <a:ext cx="2324726" cy="358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9C165251-E613-2007-955C-AF8B0F5FC6B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94" y="1594064"/>
            <a:ext cx="1375830" cy="38262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5FFD47B-3FA6-4AED-9A4B-4CFCB6C012B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7443" y="4790934"/>
            <a:ext cx="1373901" cy="44924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99A3085-FE7B-416F-BB9F-D206EEEB3357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33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960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67803" y="1117411"/>
            <a:ext cx="1598319" cy="400110"/>
          </a:xfrm>
          <a:prstGeom prst="rect">
            <a:avLst/>
          </a:prstGeom>
          <a:solidFill>
            <a:srgbClr val="C6E3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Mapper. xml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6386E-98B4-49CA-9501-DDCDAB743BAE}"/>
              </a:ext>
            </a:extLst>
          </p:cNvPr>
          <p:cNvSpPr txBox="1"/>
          <p:nvPr/>
        </p:nvSpPr>
        <p:spPr>
          <a:xfrm>
            <a:off x="781679" y="173489"/>
            <a:ext cx="3079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수행절차 및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018204-BDCC-C409-03F8-F1BCD0BED4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802" y="2050742"/>
            <a:ext cx="6736175" cy="32048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8B2966-AA41-AB3F-1425-EEB80AA9A6C4}"/>
              </a:ext>
            </a:extLst>
          </p:cNvPr>
          <p:cNvSpPr txBox="1"/>
          <p:nvPr/>
        </p:nvSpPr>
        <p:spPr>
          <a:xfrm>
            <a:off x="7403977" y="2738379"/>
            <a:ext cx="42162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Q. </a:t>
            </a:r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MyBatis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사용한 이유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접근이 쉽고 코드가 간결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 변경이 있을 때마다 자바 코드를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수정하거나 컴파일 하지 않아도 된다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A79D49B-0E55-8FB1-3817-D7FA90A28E6D}"/>
              </a:ext>
            </a:extLst>
          </p:cNvPr>
          <p:cNvCxnSpPr/>
          <p:nvPr/>
        </p:nvCxnSpPr>
        <p:spPr>
          <a:xfrm>
            <a:off x="1287262" y="2743200"/>
            <a:ext cx="46785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F3FE077-C3A7-4CAC-BC84-6DF5B260509F}"/>
              </a:ext>
            </a:extLst>
          </p:cNvPr>
          <p:cNvCxnSpPr>
            <a:cxnSpLocks/>
          </p:cNvCxnSpPr>
          <p:nvPr/>
        </p:nvCxnSpPr>
        <p:spPr>
          <a:xfrm>
            <a:off x="2725445" y="2487228"/>
            <a:ext cx="45276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D2F227-78F0-4A26-A8A6-DE6F86797C4C}"/>
              </a:ext>
            </a:extLst>
          </p:cNvPr>
          <p:cNvSpPr/>
          <p:nvPr/>
        </p:nvSpPr>
        <p:spPr>
          <a:xfrm>
            <a:off x="9778498" y="6482301"/>
            <a:ext cx="2324726" cy="358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56EC94-224D-4350-A5A3-45D407AB2C9D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34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787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6386E-98B4-49CA-9501-DDCDAB743BAE}"/>
              </a:ext>
            </a:extLst>
          </p:cNvPr>
          <p:cNvSpPr txBox="1"/>
          <p:nvPr/>
        </p:nvSpPr>
        <p:spPr>
          <a:xfrm>
            <a:off x="781679" y="145496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Mapper.xml 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내에 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SQL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문 선언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F961F39-31EA-5628-E3D7-E6B444F028B6}"/>
              </a:ext>
            </a:extLst>
          </p:cNvPr>
          <p:cNvSpPr/>
          <p:nvPr/>
        </p:nvSpPr>
        <p:spPr>
          <a:xfrm>
            <a:off x="9778498" y="6482301"/>
            <a:ext cx="2324726" cy="358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C9C2BE-AD1D-3925-0D5C-EC20468728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4238" y="913409"/>
            <a:ext cx="2884864" cy="52346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43D5E66-A857-868D-6264-492063D86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4" t="12362" r="25237" b="14208"/>
          <a:stretch/>
        </p:blipFill>
        <p:spPr>
          <a:xfrm>
            <a:off x="4186094" y="1538677"/>
            <a:ext cx="2246710" cy="2116509"/>
          </a:xfrm>
          <a:prstGeom prst="ellipse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E6AE353-76CE-85DE-4417-D84D00E6F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381" y="1670614"/>
            <a:ext cx="3637742" cy="2933289"/>
          </a:xfrm>
          <a:prstGeom prst="rect">
            <a:avLst/>
          </a:prstGeom>
        </p:spPr>
      </p:pic>
      <p:sp>
        <p:nvSpPr>
          <p:cNvPr id="12" name="Google Shape;13470;p124">
            <a:extLst>
              <a:ext uri="{FF2B5EF4-FFF2-40B4-BE49-F238E27FC236}">
                <a16:creationId xmlns:a16="http://schemas.microsoft.com/office/drawing/2014/main" id="{7BC99200-E491-A4CE-C4B6-021711D73BE3}"/>
              </a:ext>
            </a:extLst>
          </p:cNvPr>
          <p:cNvSpPr/>
          <p:nvPr/>
        </p:nvSpPr>
        <p:spPr>
          <a:xfrm flipH="1">
            <a:off x="3154268" y="1459598"/>
            <a:ext cx="3506422" cy="3143980"/>
          </a:xfrm>
          <a:custGeom>
            <a:avLst/>
            <a:gdLst/>
            <a:ahLst/>
            <a:cxnLst/>
            <a:rect l="l" t="t" r="r" b="b"/>
            <a:pathLst>
              <a:path w="11979" h="11435" extrusionOk="0">
                <a:moveTo>
                  <a:pt x="7621" y="6921"/>
                </a:moveTo>
                <a:lnTo>
                  <a:pt x="8061" y="7373"/>
                </a:lnTo>
                <a:lnTo>
                  <a:pt x="7787" y="7659"/>
                </a:lnTo>
                <a:lnTo>
                  <a:pt x="7335" y="7207"/>
                </a:lnTo>
                <a:cubicBezTo>
                  <a:pt x="7442" y="7123"/>
                  <a:pt x="7526" y="7016"/>
                  <a:pt x="7621" y="6921"/>
                </a:cubicBezTo>
                <a:close/>
                <a:moveTo>
                  <a:pt x="4552" y="328"/>
                </a:moveTo>
                <a:cubicBezTo>
                  <a:pt x="5525" y="328"/>
                  <a:pt x="6496" y="700"/>
                  <a:pt x="7228" y="1444"/>
                </a:cubicBezTo>
                <a:cubicBezTo>
                  <a:pt x="8645" y="2861"/>
                  <a:pt x="8704" y="5076"/>
                  <a:pt x="7466" y="6564"/>
                </a:cubicBezTo>
                <a:cubicBezTo>
                  <a:pt x="7311" y="6766"/>
                  <a:pt x="7156" y="6909"/>
                  <a:pt x="6978" y="7064"/>
                </a:cubicBezTo>
                <a:cubicBezTo>
                  <a:pt x="6279" y="7651"/>
                  <a:pt x="5417" y="7944"/>
                  <a:pt x="4554" y="7944"/>
                </a:cubicBezTo>
                <a:cubicBezTo>
                  <a:pt x="3579" y="7944"/>
                  <a:pt x="2603" y="7571"/>
                  <a:pt x="1858" y="6826"/>
                </a:cubicBezTo>
                <a:cubicBezTo>
                  <a:pt x="370" y="5338"/>
                  <a:pt x="370" y="2921"/>
                  <a:pt x="1858" y="1444"/>
                </a:cubicBezTo>
                <a:cubicBezTo>
                  <a:pt x="2602" y="700"/>
                  <a:pt x="3579" y="328"/>
                  <a:pt x="4552" y="328"/>
                </a:cubicBezTo>
                <a:close/>
                <a:moveTo>
                  <a:pt x="8518" y="7440"/>
                </a:moveTo>
                <a:cubicBezTo>
                  <a:pt x="8550" y="7440"/>
                  <a:pt x="8580" y="7453"/>
                  <a:pt x="8597" y="7481"/>
                </a:cubicBezTo>
                <a:lnTo>
                  <a:pt x="9061" y="7897"/>
                </a:lnTo>
                <a:lnTo>
                  <a:pt x="8276" y="8683"/>
                </a:lnTo>
                <a:lnTo>
                  <a:pt x="7883" y="8195"/>
                </a:lnTo>
                <a:cubicBezTo>
                  <a:pt x="7847" y="8135"/>
                  <a:pt x="7847" y="8052"/>
                  <a:pt x="7883" y="8016"/>
                </a:cubicBezTo>
                <a:lnTo>
                  <a:pt x="8418" y="7481"/>
                </a:lnTo>
                <a:cubicBezTo>
                  <a:pt x="8444" y="7456"/>
                  <a:pt x="8482" y="7440"/>
                  <a:pt x="8518" y="7440"/>
                </a:cubicBezTo>
                <a:close/>
                <a:moveTo>
                  <a:pt x="9335" y="8100"/>
                </a:moveTo>
                <a:lnTo>
                  <a:pt x="11252" y="9779"/>
                </a:lnTo>
                <a:cubicBezTo>
                  <a:pt x="11574" y="10064"/>
                  <a:pt x="11597" y="10576"/>
                  <a:pt x="11276" y="10886"/>
                </a:cubicBezTo>
                <a:cubicBezTo>
                  <a:pt x="11128" y="11033"/>
                  <a:pt x="10940" y="11105"/>
                  <a:pt x="10752" y="11105"/>
                </a:cubicBezTo>
                <a:cubicBezTo>
                  <a:pt x="10544" y="11105"/>
                  <a:pt x="10336" y="11018"/>
                  <a:pt x="10181" y="10850"/>
                </a:cubicBezTo>
                <a:lnTo>
                  <a:pt x="8514" y="8921"/>
                </a:lnTo>
                <a:lnTo>
                  <a:pt x="9335" y="8100"/>
                </a:lnTo>
                <a:close/>
                <a:moveTo>
                  <a:pt x="4543" y="1"/>
                </a:moveTo>
                <a:cubicBezTo>
                  <a:pt x="3483" y="1"/>
                  <a:pt x="2424" y="402"/>
                  <a:pt x="1620" y="1206"/>
                </a:cubicBezTo>
                <a:cubicBezTo>
                  <a:pt x="1" y="2837"/>
                  <a:pt x="1" y="5457"/>
                  <a:pt x="1620" y="7064"/>
                </a:cubicBezTo>
                <a:cubicBezTo>
                  <a:pt x="2431" y="7875"/>
                  <a:pt x="3489" y="8272"/>
                  <a:pt x="4543" y="8272"/>
                </a:cubicBezTo>
                <a:cubicBezTo>
                  <a:pt x="5440" y="8272"/>
                  <a:pt x="6334" y="7985"/>
                  <a:pt x="7073" y="7421"/>
                </a:cubicBezTo>
                <a:lnTo>
                  <a:pt x="7561" y="7909"/>
                </a:lnTo>
                <a:cubicBezTo>
                  <a:pt x="7490" y="8076"/>
                  <a:pt x="7502" y="8278"/>
                  <a:pt x="7633" y="8409"/>
                </a:cubicBezTo>
                <a:lnTo>
                  <a:pt x="9954" y="11064"/>
                </a:lnTo>
                <a:cubicBezTo>
                  <a:pt x="10171" y="11312"/>
                  <a:pt x="10471" y="11434"/>
                  <a:pt x="10771" y="11434"/>
                </a:cubicBezTo>
                <a:cubicBezTo>
                  <a:pt x="11049" y="11434"/>
                  <a:pt x="11326" y="11330"/>
                  <a:pt x="11538" y="11124"/>
                </a:cubicBezTo>
                <a:cubicBezTo>
                  <a:pt x="11978" y="10671"/>
                  <a:pt x="11955" y="9945"/>
                  <a:pt x="11478" y="9540"/>
                </a:cubicBezTo>
                <a:lnTo>
                  <a:pt x="8823" y="7219"/>
                </a:lnTo>
                <a:cubicBezTo>
                  <a:pt x="8737" y="7139"/>
                  <a:pt x="8629" y="7104"/>
                  <a:pt x="8522" y="7104"/>
                </a:cubicBezTo>
                <a:cubicBezTo>
                  <a:pt x="8453" y="7104"/>
                  <a:pt x="8384" y="7119"/>
                  <a:pt x="8323" y="7147"/>
                </a:cubicBezTo>
                <a:lnTo>
                  <a:pt x="7823" y="6659"/>
                </a:lnTo>
                <a:cubicBezTo>
                  <a:pt x="9073" y="5052"/>
                  <a:pt x="8978" y="2694"/>
                  <a:pt x="7466" y="1206"/>
                </a:cubicBezTo>
                <a:cubicBezTo>
                  <a:pt x="6662" y="402"/>
                  <a:pt x="5603" y="1"/>
                  <a:pt x="4543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B381F6-98C4-F4E1-68FB-58739CD434F2}"/>
              </a:ext>
            </a:extLst>
          </p:cNvPr>
          <p:cNvSpPr txBox="1"/>
          <p:nvPr/>
        </p:nvSpPr>
        <p:spPr>
          <a:xfrm>
            <a:off x="1245050" y="5003003"/>
            <a:ext cx="2529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거래 현황 및 잔고를 </a:t>
            </a:r>
            <a:r>
              <a:rPr lang="en-US" altLang="ko-KR" sz="12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DB</a:t>
            </a:r>
            <a:r>
              <a:rPr lang="ko-KR" altLang="en-US" sz="12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에 저장 후 </a:t>
            </a:r>
            <a:endParaRPr lang="en-US" altLang="ko-KR" sz="1200" b="1" dirty="0">
              <a:solidFill>
                <a:srgbClr val="FF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SQL</a:t>
            </a:r>
            <a:r>
              <a:rPr lang="ko-KR" altLang="en-US" sz="12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문으로 수익률을 계산하여 추출</a:t>
            </a:r>
            <a:endParaRPr lang="en-US" altLang="ko-KR" sz="1200" b="1" dirty="0">
              <a:solidFill>
                <a:srgbClr val="FF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ko-KR" altLang="en-US" sz="1200" b="1" dirty="0">
              <a:solidFill>
                <a:srgbClr val="FF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217694-C5FF-8416-64F1-7EC4B4372DA1}"/>
              </a:ext>
            </a:extLst>
          </p:cNvPr>
          <p:cNvSpPr/>
          <p:nvPr/>
        </p:nvSpPr>
        <p:spPr>
          <a:xfrm>
            <a:off x="6896976" y="1212981"/>
            <a:ext cx="4910976" cy="48830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75D8DE5-30C6-12B2-FAA1-831BBF7CB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607" y="1307142"/>
            <a:ext cx="4797628" cy="468842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BF4CB7-16F3-7EA6-F350-15273139D170}"/>
              </a:ext>
            </a:extLst>
          </p:cNvPr>
          <p:cNvSpPr/>
          <p:nvPr/>
        </p:nvSpPr>
        <p:spPr>
          <a:xfrm>
            <a:off x="7356567" y="1307142"/>
            <a:ext cx="280165" cy="46884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773850-2AD1-89FE-E04D-D42A6D732FDC}"/>
              </a:ext>
            </a:extLst>
          </p:cNvPr>
          <p:cNvSpPr txBox="1"/>
          <p:nvPr/>
        </p:nvSpPr>
        <p:spPr>
          <a:xfrm>
            <a:off x="7650097" y="5541868"/>
            <a:ext cx="10322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일일 거래 횟수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C9F8F3D-4932-F185-288B-EB2D30C28C96}"/>
              </a:ext>
            </a:extLst>
          </p:cNvPr>
          <p:cNvSpPr/>
          <p:nvPr/>
        </p:nvSpPr>
        <p:spPr>
          <a:xfrm>
            <a:off x="8702767" y="1307142"/>
            <a:ext cx="642809" cy="5688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DB4E4E9-9161-48FC-88D3-F2CA86B05885}"/>
              </a:ext>
            </a:extLst>
          </p:cNvPr>
          <p:cNvCxnSpPr>
            <a:cxnSpLocks/>
          </p:cNvCxnSpPr>
          <p:nvPr/>
        </p:nvCxnSpPr>
        <p:spPr>
          <a:xfrm>
            <a:off x="9352464" y="1708336"/>
            <a:ext cx="200765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F994EE8-358F-4BCA-96C6-A3C861DDFFA6}"/>
              </a:ext>
            </a:extLst>
          </p:cNvPr>
          <p:cNvSpPr/>
          <p:nvPr/>
        </p:nvSpPr>
        <p:spPr>
          <a:xfrm>
            <a:off x="11318967" y="5706295"/>
            <a:ext cx="461553" cy="311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675FAE-F0B2-F63E-CAAC-927D171F58E4}"/>
              </a:ext>
            </a:extLst>
          </p:cNvPr>
          <p:cNvSpPr txBox="1"/>
          <p:nvPr/>
        </p:nvSpPr>
        <p:spPr>
          <a:xfrm>
            <a:off x="10550027" y="5653035"/>
            <a:ext cx="826185" cy="39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7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잔고금액 </a:t>
            </a:r>
            <a:r>
              <a:rPr lang="en-US" altLang="ko-KR" sz="7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</a:t>
            </a:r>
          </a:p>
          <a:p>
            <a:pPr algn="r">
              <a:lnSpc>
                <a:spcPct val="150000"/>
              </a:lnSpc>
            </a:pPr>
            <a:r>
              <a:rPr lang="ko-KR" altLang="en-US" sz="7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보유 주식 수량 </a:t>
            </a:r>
            <a:r>
              <a:rPr lang="en-US" altLang="ko-KR" sz="7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:</a:t>
            </a:r>
            <a:endParaRPr lang="ko-KR" altLang="en-US" sz="700" b="1" dirty="0">
              <a:solidFill>
                <a:srgbClr val="FF000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87448-9106-4200-3D5C-F75A365BAF92}"/>
              </a:ext>
            </a:extLst>
          </p:cNvPr>
          <p:cNvSpPr txBox="1"/>
          <p:nvPr/>
        </p:nvSpPr>
        <p:spPr>
          <a:xfrm>
            <a:off x="8339943" y="901021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대신증권 거래 조회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9572D1-A815-6C19-12BF-A647815E13DD}"/>
              </a:ext>
            </a:extLst>
          </p:cNvPr>
          <p:cNvSpPr txBox="1"/>
          <p:nvPr/>
        </p:nvSpPr>
        <p:spPr>
          <a:xfrm>
            <a:off x="9321272" y="1699711"/>
            <a:ext cx="20361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거래 수량과 단과로 남은 금액 표시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BD549F-5EDA-464B-A243-5D5C89694C89}"/>
              </a:ext>
            </a:extLst>
          </p:cNvPr>
          <p:cNvSpPr txBox="1"/>
          <p:nvPr/>
        </p:nvSpPr>
        <p:spPr>
          <a:xfrm>
            <a:off x="667803" y="1117411"/>
            <a:ext cx="1725624" cy="400110"/>
          </a:xfrm>
          <a:prstGeom prst="rect">
            <a:avLst/>
          </a:prstGeom>
          <a:solidFill>
            <a:srgbClr val="C6E3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Mapper.xml</a:t>
            </a:r>
            <a:endParaRPr lang="ko-KR" altLang="en-US" sz="2000" b="1" spc="-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C6F137-41CB-45B8-978E-1C044C5054D1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35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060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773904" y="144966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흐름도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42451A-E7CE-9C04-DAD6-C16E4CA7F039}"/>
              </a:ext>
            </a:extLst>
          </p:cNvPr>
          <p:cNvSpPr/>
          <p:nvPr/>
        </p:nvSpPr>
        <p:spPr>
          <a:xfrm>
            <a:off x="313679" y="1447800"/>
            <a:ext cx="3568680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9F90A6-D267-67FA-E467-6B746B42BCD5}"/>
              </a:ext>
            </a:extLst>
          </p:cNvPr>
          <p:cNvSpPr/>
          <p:nvPr/>
        </p:nvSpPr>
        <p:spPr>
          <a:xfrm>
            <a:off x="4339826" y="1447800"/>
            <a:ext cx="3466988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9C5A58-2758-C56E-2473-FBE15AFC1C8E}"/>
              </a:ext>
            </a:extLst>
          </p:cNvPr>
          <p:cNvSpPr/>
          <p:nvPr/>
        </p:nvSpPr>
        <p:spPr>
          <a:xfrm>
            <a:off x="8283576" y="1447800"/>
            <a:ext cx="3594745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E8C0D4-4F4C-DD4E-5DD9-BC6DA316FA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"/>
          <a:stretch/>
        </p:blipFill>
        <p:spPr>
          <a:xfrm>
            <a:off x="4376877" y="1471526"/>
            <a:ext cx="3426086" cy="46629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A2D258-BF15-F805-1167-C3F1583CC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6" y="1462647"/>
            <a:ext cx="3472448" cy="1409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C89D74-F70A-5802-3A81-79F6A3CB49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616" y="2940462"/>
            <a:ext cx="3472447" cy="319401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C6D314-B703-A338-ACBF-7388994BF1D4}"/>
              </a:ext>
            </a:extLst>
          </p:cNvPr>
          <p:cNvSpPr/>
          <p:nvPr/>
        </p:nvSpPr>
        <p:spPr>
          <a:xfrm>
            <a:off x="9842567" y="6640496"/>
            <a:ext cx="2266765" cy="217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1FAF319-3216-5ABD-C8DF-11C2CE08A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171" y="1482393"/>
            <a:ext cx="3572150" cy="465207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42978C9-3AA1-48ED-0CEC-2ED4DF2C4E32}"/>
              </a:ext>
            </a:extLst>
          </p:cNvPr>
          <p:cNvSpPr txBox="1"/>
          <p:nvPr/>
        </p:nvSpPr>
        <p:spPr>
          <a:xfrm>
            <a:off x="9459385" y="962561"/>
            <a:ext cx="1243126" cy="338554"/>
          </a:xfrm>
          <a:prstGeom prst="rect">
            <a:avLst/>
          </a:prstGeom>
          <a:solidFill>
            <a:srgbClr val="C6E3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Main.jsp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9967D-D07E-A382-3A5F-12DFD5346C43}"/>
              </a:ext>
            </a:extLst>
          </p:cNvPr>
          <p:cNvSpPr txBox="1"/>
          <p:nvPr/>
        </p:nvSpPr>
        <p:spPr>
          <a:xfrm>
            <a:off x="7903028" y="350831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761DD-3862-51A6-0DF5-FE6A1DD59CCA}"/>
              </a:ext>
            </a:extLst>
          </p:cNvPr>
          <p:cNvSpPr txBox="1"/>
          <p:nvPr/>
        </p:nvSpPr>
        <p:spPr>
          <a:xfrm>
            <a:off x="3959294" y="35114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98E33-2976-5FDA-0DB9-AEFF8DE57FC4}"/>
              </a:ext>
            </a:extLst>
          </p:cNvPr>
          <p:cNvSpPr txBox="1"/>
          <p:nvPr/>
        </p:nvSpPr>
        <p:spPr>
          <a:xfrm>
            <a:off x="5865098" y="2728034"/>
            <a:ext cx="205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Main.jsp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요청을 받아 실행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4B6996-3F24-7AEF-99C3-CA7D6D671C6F}"/>
              </a:ext>
            </a:extLst>
          </p:cNvPr>
          <p:cNvSpPr/>
          <p:nvPr/>
        </p:nvSpPr>
        <p:spPr>
          <a:xfrm>
            <a:off x="4675695" y="2780907"/>
            <a:ext cx="1248855" cy="1832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2E61E2-8962-6044-03CC-C0B9B1CF594F}"/>
              </a:ext>
            </a:extLst>
          </p:cNvPr>
          <p:cNvSpPr/>
          <p:nvPr/>
        </p:nvSpPr>
        <p:spPr>
          <a:xfrm>
            <a:off x="9149080" y="4114664"/>
            <a:ext cx="1463040" cy="1677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B939D-CA1A-3FCD-C1FE-92C235DEED83}"/>
              </a:ext>
            </a:extLst>
          </p:cNvPr>
          <p:cNvSpPr txBox="1"/>
          <p:nvPr/>
        </p:nvSpPr>
        <p:spPr>
          <a:xfrm>
            <a:off x="9391652" y="3658969"/>
            <a:ext cx="2679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EL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통해 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형식의 코드를 사용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c:forEach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&gt;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태그를 사용하여 반복추출</a:t>
            </a:r>
          </a:p>
          <a:p>
            <a:endParaRPr lang="ko-KR" altLang="en-US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CC0BD9-2646-37B7-65AB-3C81D02AC847}"/>
              </a:ext>
            </a:extLst>
          </p:cNvPr>
          <p:cNvSpPr txBox="1"/>
          <p:nvPr/>
        </p:nvSpPr>
        <p:spPr>
          <a:xfrm>
            <a:off x="5202018" y="962561"/>
            <a:ext cx="1775803" cy="338554"/>
          </a:xfrm>
          <a:prstGeom prst="rect">
            <a:avLst/>
          </a:prstGeom>
          <a:solidFill>
            <a:srgbClr val="C6E3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Controller.java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3D1FD1-6FD4-D98F-256B-2EE58477FE40}"/>
              </a:ext>
            </a:extLst>
          </p:cNvPr>
          <p:cNvSpPr txBox="1"/>
          <p:nvPr/>
        </p:nvSpPr>
        <p:spPr>
          <a:xfrm>
            <a:off x="627085" y="962561"/>
            <a:ext cx="2941867" cy="338554"/>
          </a:xfrm>
          <a:prstGeom prst="rect">
            <a:avLst/>
          </a:prstGeom>
          <a:solidFill>
            <a:srgbClr val="C6E3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Mapper.java &amp; Service.java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F721CF-EF04-78FB-080F-C0F147B1FBAA}"/>
              </a:ext>
            </a:extLst>
          </p:cNvPr>
          <p:cNvSpPr/>
          <p:nvPr/>
        </p:nvSpPr>
        <p:spPr>
          <a:xfrm>
            <a:off x="499872" y="1471526"/>
            <a:ext cx="432816" cy="1926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1D235-9B96-FE6B-180B-C1BA33B3D1B7}"/>
              </a:ext>
            </a:extLst>
          </p:cNvPr>
          <p:cNvSpPr txBox="1"/>
          <p:nvPr/>
        </p:nvSpPr>
        <p:spPr>
          <a:xfrm>
            <a:off x="895075" y="1429367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Mapper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어노테이션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선언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8E9EF1-0419-7F32-6BF3-4BD5ECF25099}"/>
              </a:ext>
            </a:extLst>
          </p:cNvPr>
          <p:cNvSpPr/>
          <p:nvPr/>
        </p:nvSpPr>
        <p:spPr>
          <a:xfrm>
            <a:off x="5435600" y="4942840"/>
            <a:ext cx="355600" cy="807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2B1D56-7DB7-4882-3A4C-7F3CFB856F0E}"/>
              </a:ext>
            </a:extLst>
          </p:cNvPr>
          <p:cNvSpPr txBox="1"/>
          <p:nvPr/>
        </p:nvSpPr>
        <p:spPr>
          <a:xfrm>
            <a:off x="5347179" y="5737466"/>
            <a:ext cx="2276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EL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태그로 불러올 데이터를 담음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EA97FE6A-8D21-4D11-AFD9-B86BE7C6E2A9}"/>
              </a:ext>
            </a:extLst>
          </p:cNvPr>
          <p:cNvCxnSpPr>
            <a:endCxn id="14" idx="1"/>
          </p:cNvCxnSpPr>
          <p:nvPr/>
        </p:nvCxnSpPr>
        <p:spPr>
          <a:xfrm flipV="1">
            <a:off x="5791200" y="4198552"/>
            <a:ext cx="3357880" cy="962728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035E99-185A-44AF-AD50-A5988E3DDF3F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36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958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6386E-98B4-49CA-9501-DDCDAB743BAE}"/>
              </a:ext>
            </a:extLst>
          </p:cNvPr>
          <p:cNvSpPr txBox="1"/>
          <p:nvPr/>
        </p:nvSpPr>
        <p:spPr>
          <a:xfrm>
            <a:off x="760199" y="144966"/>
            <a:ext cx="1440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WebSocket</a:t>
            </a:r>
            <a:endParaRPr lang="ko-KR" altLang="en-US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5BC2D6-099D-05BB-A3A4-9F1C92E80E06}"/>
              </a:ext>
            </a:extLst>
          </p:cNvPr>
          <p:cNvSpPr/>
          <p:nvPr/>
        </p:nvSpPr>
        <p:spPr>
          <a:xfrm>
            <a:off x="9842567" y="6640496"/>
            <a:ext cx="2266765" cy="217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390BFE-996C-FAA0-8171-3DE46ED88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"/>
          <a:stretch/>
        </p:blipFill>
        <p:spPr>
          <a:xfrm>
            <a:off x="453032" y="3404349"/>
            <a:ext cx="4397163" cy="28291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91BAC8-5CEB-A4E5-CB75-83A431DF75CA}"/>
              </a:ext>
            </a:extLst>
          </p:cNvPr>
          <p:cNvSpPr txBox="1"/>
          <p:nvPr/>
        </p:nvSpPr>
        <p:spPr>
          <a:xfrm>
            <a:off x="2910840" y="4959269"/>
            <a:ext cx="2541630" cy="338554"/>
          </a:xfrm>
          <a:prstGeom prst="rect">
            <a:avLst/>
          </a:prstGeom>
          <a:solidFill>
            <a:srgbClr val="C6E3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WebSocket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Config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3D555C9-8970-C75D-4D10-9595C2827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51" b="492"/>
          <a:stretch/>
        </p:blipFill>
        <p:spPr>
          <a:xfrm>
            <a:off x="452582" y="1056452"/>
            <a:ext cx="4101498" cy="21251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6B9ECA-143F-F91E-87A2-5C32B8BDAF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9252" y="1056452"/>
            <a:ext cx="3909238" cy="44268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5E54D2C-599D-C183-ACB0-856892AA483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997" y="2894601"/>
            <a:ext cx="5301047" cy="112137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138A963-8F81-9031-D76E-DDBF4F7AE49C}"/>
              </a:ext>
            </a:extLst>
          </p:cNvPr>
          <p:cNvSpPr/>
          <p:nvPr/>
        </p:nvSpPr>
        <p:spPr>
          <a:xfrm>
            <a:off x="452582" y="1048832"/>
            <a:ext cx="2458258" cy="1307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5A6698-B977-1B3E-19DF-4F75D6733461}"/>
              </a:ext>
            </a:extLst>
          </p:cNvPr>
          <p:cNvSpPr txBox="1"/>
          <p:nvPr/>
        </p:nvSpPr>
        <p:spPr>
          <a:xfrm>
            <a:off x="4482622" y="3878712"/>
            <a:ext cx="26709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양방향 통신이 가능하도록 </a:t>
            </a:r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웹소켓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연결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84B960-B86F-7888-4092-DF502E4411C5}"/>
              </a:ext>
            </a:extLst>
          </p:cNvPr>
          <p:cNvSpPr txBox="1"/>
          <p:nvPr/>
        </p:nvSpPr>
        <p:spPr>
          <a:xfrm>
            <a:off x="5174938" y="2175688"/>
            <a:ext cx="2528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‘Main/data’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요청을 받으면 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endParaRPr lang="en-US" altLang="ko-KR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JavaScript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데이터를 보냄</a:t>
            </a:r>
            <a:endParaRPr lang="en-US" altLang="ko-KR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FD2E02-C8DC-B14C-16F1-8936A9EB528A}"/>
              </a:ext>
            </a:extLst>
          </p:cNvPr>
          <p:cNvSpPr txBox="1"/>
          <p:nvPr/>
        </p:nvSpPr>
        <p:spPr>
          <a:xfrm>
            <a:off x="2831984" y="1611044"/>
            <a:ext cx="2835286" cy="338554"/>
          </a:xfrm>
          <a:prstGeom prst="rect">
            <a:avLst/>
          </a:prstGeom>
          <a:solidFill>
            <a:srgbClr val="C6E3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WebSocket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60F8826-BF3F-E282-169E-E4E1FC3ADAB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2910840" y="1114182"/>
            <a:ext cx="2307336" cy="1939914"/>
          </a:xfrm>
          <a:prstGeom prst="bentConnector3">
            <a:avLst>
              <a:gd name="adj1" fmla="val 99934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BB73635-D189-07B5-73D0-6F88965D77F4}"/>
              </a:ext>
            </a:extLst>
          </p:cNvPr>
          <p:cNvSpPr txBox="1"/>
          <p:nvPr/>
        </p:nvSpPr>
        <p:spPr>
          <a:xfrm>
            <a:off x="2831984" y="5297823"/>
            <a:ext cx="3690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웹소켓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연결 및 설정과 관련된 작업을 처리</a:t>
            </a:r>
            <a:endParaRPr lang="en-US" altLang="ko-KR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보안 설정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세션관리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인증과 권한 부여를 설정하는 역할의 클래스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6844EA-5B9C-6F0D-C9CD-EA19AAA01424}"/>
              </a:ext>
            </a:extLst>
          </p:cNvPr>
          <p:cNvSpPr txBox="1"/>
          <p:nvPr/>
        </p:nvSpPr>
        <p:spPr>
          <a:xfrm>
            <a:off x="7719321" y="5536776"/>
            <a:ext cx="2600336" cy="338554"/>
          </a:xfrm>
          <a:prstGeom prst="rect">
            <a:avLst/>
          </a:prstGeom>
          <a:solidFill>
            <a:srgbClr val="C6E3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WebSocket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Handler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5A5B7-F42E-5B36-B950-FAE01A0C7182}"/>
              </a:ext>
            </a:extLst>
          </p:cNvPr>
          <p:cNvSpPr txBox="1"/>
          <p:nvPr/>
        </p:nvSpPr>
        <p:spPr>
          <a:xfrm>
            <a:off x="7632659" y="5861263"/>
            <a:ext cx="3978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웹소켓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통신은 이벤트 기반으로 동작하며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새로운 연결을 처리하는 로직</a:t>
            </a:r>
            <a:endParaRPr lang="en-US" altLang="ko-KR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연결 상태 관리</a:t>
            </a:r>
            <a:r>
              <a:rPr lang="en-US" altLang="ko-KR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오류 발생 시 적절한 처리를 할 수 있도록 함</a:t>
            </a:r>
            <a:endParaRPr lang="en-US" altLang="ko-KR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B9AA668-1C59-F1E5-3044-D057152A82B5}"/>
              </a:ext>
            </a:extLst>
          </p:cNvPr>
          <p:cNvCxnSpPr/>
          <p:nvPr/>
        </p:nvCxnSpPr>
        <p:spPr>
          <a:xfrm>
            <a:off x="9053655" y="2400687"/>
            <a:ext cx="4767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28FE1E2-8A0E-A204-F9C3-EC00C8A8F4EF}"/>
              </a:ext>
            </a:extLst>
          </p:cNvPr>
          <p:cNvCxnSpPr/>
          <p:nvPr/>
        </p:nvCxnSpPr>
        <p:spPr>
          <a:xfrm>
            <a:off x="9061275" y="5380107"/>
            <a:ext cx="4767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259D33-8272-4008-B687-F3253E1C387F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37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9727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6386E-98B4-49CA-9501-DDCDAB743BAE}"/>
              </a:ext>
            </a:extLst>
          </p:cNvPr>
          <p:cNvSpPr txBox="1"/>
          <p:nvPr/>
        </p:nvSpPr>
        <p:spPr>
          <a:xfrm>
            <a:off x="701779" y="75832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JavaScript</a:t>
            </a:r>
            <a:endParaRPr lang="ko-KR" altLang="en-US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5BC2D6-099D-05BB-A3A4-9F1C92E80E06}"/>
              </a:ext>
            </a:extLst>
          </p:cNvPr>
          <p:cNvSpPr/>
          <p:nvPr/>
        </p:nvSpPr>
        <p:spPr>
          <a:xfrm>
            <a:off x="9842567" y="6640496"/>
            <a:ext cx="2266765" cy="217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3B138F-A955-E3F8-02A9-AAFCC1F5C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1"/>
          <a:stretch/>
        </p:blipFill>
        <p:spPr>
          <a:xfrm>
            <a:off x="435282" y="1070319"/>
            <a:ext cx="5572830" cy="519225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61651BE-B2E1-BBE3-AAE5-75D5290679AB}"/>
              </a:ext>
            </a:extLst>
          </p:cNvPr>
          <p:cNvCxnSpPr>
            <a:cxnSpLocks/>
          </p:cNvCxnSpPr>
          <p:nvPr/>
        </p:nvCxnSpPr>
        <p:spPr>
          <a:xfrm>
            <a:off x="444606" y="1755696"/>
            <a:ext cx="556350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B22E7FA-7624-EFFB-033F-F268C959AC3D}"/>
              </a:ext>
            </a:extLst>
          </p:cNvPr>
          <p:cNvSpPr txBox="1"/>
          <p:nvPr/>
        </p:nvSpPr>
        <p:spPr>
          <a:xfrm>
            <a:off x="2859332" y="1720183"/>
            <a:ext cx="1521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WebSocket 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94FDDE-CC3A-2860-5857-22B4F08C46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7889" y="3419673"/>
            <a:ext cx="6001506" cy="269811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6928642" y="1030961"/>
            <a:ext cx="4801624" cy="461665"/>
          </a:xfrm>
          <a:prstGeom prst="rect">
            <a:avLst/>
          </a:prstGeom>
          <a:solidFill>
            <a:srgbClr val="C1D5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받은 데이터를 개발 편이성을 위해 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JavaScript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저장하고 동적인 차트를 구현함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8A6B7-4B3F-2CEE-946A-4322CBF35055}"/>
              </a:ext>
            </a:extLst>
          </p:cNvPr>
          <p:cNvSpPr txBox="1"/>
          <p:nvPr/>
        </p:nvSpPr>
        <p:spPr>
          <a:xfrm>
            <a:off x="2890507" y="2810921"/>
            <a:ext cx="3336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축은 </a:t>
            </a:r>
            <a:r>
              <a:rPr lang="ko-KR" altLang="en-US" sz="1200" b="1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분단위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실제 시간을 나타내고</a:t>
            </a:r>
            <a:r>
              <a:rPr lang="en-US" altLang="ko-KR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축은 분단위의 종가</a:t>
            </a:r>
            <a:r>
              <a:rPr lang="en-US" altLang="ko-KR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시가</a:t>
            </a:r>
            <a:r>
              <a:rPr lang="en-US" altLang="ko-KR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저가</a:t>
            </a:r>
            <a:r>
              <a:rPr lang="en-US" altLang="ko-KR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고가를 나타냄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52F386-4E2A-326E-7288-B3AA49428C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17" t="55506"/>
          <a:stretch/>
        </p:blipFill>
        <p:spPr>
          <a:xfrm>
            <a:off x="6928642" y="1662391"/>
            <a:ext cx="4801624" cy="16591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013BF8-CBE6-4B4B-A513-7CFF68DEA1C4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38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916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0EC6A1-67C3-DA63-7B6D-5DEFB72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BADEBF-3BEB-5A02-135E-F8410EED01D2}"/>
              </a:ext>
            </a:extLst>
          </p:cNvPr>
          <p:cNvSpPr/>
          <p:nvPr/>
        </p:nvSpPr>
        <p:spPr>
          <a:xfrm>
            <a:off x="0" y="0"/>
            <a:ext cx="12192000" cy="6882945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7EA9F6-6252-DCA0-76EB-899BE8D59797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466E74-5CC2-4379-F2BC-8B05EF7BB056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7B028A5-AAF5-9125-F9FD-B47BE82015F8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921677-86B1-E3F6-B4A3-4FA06AE38E7E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57DAFB-622F-BA9B-8F7E-9E3A7143612A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D318EF6-AEB1-3244-CA6B-AE2D9D7C41CF}"/>
              </a:ext>
            </a:extLst>
          </p:cNvPr>
          <p:cNvSpPr txBox="1"/>
          <p:nvPr/>
        </p:nvSpPr>
        <p:spPr>
          <a:xfrm>
            <a:off x="892098" y="490242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5079C-5BFF-B6E8-1345-B3B9E016BCCF}"/>
              </a:ext>
            </a:extLst>
          </p:cNvPr>
          <p:cNvSpPr txBox="1"/>
          <p:nvPr/>
        </p:nvSpPr>
        <p:spPr>
          <a:xfrm>
            <a:off x="1888368" y="674907"/>
            <a:ext cx="2403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 table of contents</a:t>
            </a:r>
            <a:endParaRPr lang="ko-KR" altLang="en-US" sz="20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728E6-3464-39D3-A702-FF815E14E632}"/>
              </a:ext>
            </a:extLst>
          </p:cNvPr>
          <p:cNvSpPr txBox="1"/>
          <p:nvPr/>
        </p:nvSpPr>
        <p:spPr>
          <a:xfrm>
            <a:off x="2381531" y="1446174"/>
            <a:ext cx="6976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endParaRPr lang="ko-KR" altLang="en-US" sz="44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B80B0-2A16-4973-D6D6-19608F66E562}"/>
              </a:ext>
            </a:extLst>
          </p:cNvPr>
          <p:cNvSpPr txBox="1"/>
          <p:nvPr/>
        </p:nvSpPr>
        <p:spPr>
          <a:xfrm>
            <a:off x="3190215" y="1569284"/>
            <a:ext cx="3459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345186-FA37-E540-7876-6828A26ED75C}"/>
              </a:ext>
            </a:extLst>
          </p:cNvPr>
          <p:cNvSpPr txBox="1"/>
          <p:nvPr/>
        </p:nvSpPr>
        <p:spPr>
          <a:xfrm>
            <a:off x="2381531" y="2689485"/>
            <a:ext cx="6976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endParaRPr lang="ko-KR" altLang="en-US" sz="44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20C9CE-81CB-9CF0-C84E-9132F6EDB6E5}"/>
              </a:ext>
            </a:extLst>
          </p:cNvPr>
          <p:cNvSpPr txBox="1"/>
          <p:nvPr/>
        </p:nvSpPr>
        <p:spPr>
          <a:xfrm>
            <a:off x="3190215" y="2807069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절차 및 방법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E0C63A-CA30-D6C6-CB70-B04667AB2F51}"/>
              </a:ext>
            </a:extLst>
          </p:cNvPr>
          <p:cNvSpPr txBox="1"/>
          <p:nvPr/>
        </p:nvSpPr>
        <p:spPr>
          <a:xfrm>
            <a:off x="2381531" y="3932796"/>
            <a:ext cx="6976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endParaRPr lang="ko-KR" altLang="en-US" sz="44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8A9DD1-BABD-382A-AB9E-80D23838B32D}"/>
              </a:ext>
            </a:extLst>
          </p:cNvPr>
          <p:cNvSpPr txBox="1"/>
          <p:nvPr/>
        </p:nvSpPr>
        <p:spPr>
          <a:xfrm>
            <a:off x="3190216" y="4055906"/>
            <a:ext cx="2436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5D7DD4-1ABC-45F5-BF32-9B3F107ABDB9}"/>
              </a:ext>
            </a:extLst>
          </p:cNvPr>
          <p:cNvSpPr txBox="1"/>
          <p:nvPr/>
        </p:nvSpPr>
        <p:spPr>
          <a:xfrm>
            <a:off x="2419202" y="5170592"/>
            <a:ext cx="6976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</a:t>
            </a:r>
            <a:endParaRPr lang="ko-KR" altLang="en-US" sz="4400" b="1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1ABD48-861D-4529-B080-77FEFAEFCF89}"/>
              </a:ext>
            </a:extLst>
          </p:cNvPr>
          <p:cNvSpPr txBox="1"/>
          <p:nvPr/>
        </p:nvSpPr>
        <p:spPr>
          <a:xfrm>
            <a:off x="3190215" y="5293702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 및 보완할 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71A7C-1D7F-401D-B5D1-6F997B515E50}"/>
              </a:ext>
            </a:extLst>
          </p:cNvPr>
          <p:cNvSpPr txBox="1"/>
          <p:nvPr/>
        </p:nvSpPr>
        <p:spPr>
          <a:xfrm>
            <a:off x="11713029" y="6400800"/>
            <a:ext cx="27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627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6386E-98B4-49CA-9501-DDCDAB743BAE}"/>
              </a:ext>
            </a:extLst>
          </p:cNvPr>
          <p:cNvSpPr txBox="1"/>
          <p:nvPr/>
        </p:nvSpPr>
        <p:spPr>
          <a:xfrm>
            <a:off x="701779" y="75832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Ajax</a:t>
            </a:r>
            <a:endParaRPr lang="ko-KR" altLang="en-US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5BC2D6-099D-05BB-A3A4-9F1C92E80E06}"/>
              </a:ext>
            </a:extLst>
          </p:cNvPr>
          <p:cNvSpPr/>
          <p:nvPr/>
        </p:nvSpPr>
        <p:spPr>
          <a:xfrm>
            <a:off x="9842567" y="6640496"/>
            <a:ext cx="2266765" cy="217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452581" y="974103"/>
            <a:ext cx="3714845" cy="646331"/>
          </a:xfrm>
          <a:prstGeom prst="rect">
            <a:avLst/>
          </a:prstGeom>
          <a:solidFill>
            <a:srgbClr val="C1D5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i="0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데이터가 </a:t>
            </a:r>
            <a:r>
              <a:rPr lang="en-US" altLang="ko-KR" sz="1200" b="1" i="0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i="0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분단위로 업데이트되므로 </a:t>
            </a:r>
            <a:endParaRPr lang="en-US" altLang="ko-KR" sz="1200" b="1" i="0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i="0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동적인 화면에 출력 및 표시하기 위해</a:t>
            </a:r>
            <a:endParaRPr lang="en-US" altLang="ko-KR" sz="1200" b="1" i="0" dirty="0">
              <a:solidFill>
                <a:srgbClr val="202122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i="0" dirty="0">
                <a:solidFill>
                  <a:srgbClr val="2021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2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사용하였음</a:t>
            </a:r>
            <a:r>
              <a:rPr lang="en-US" altLang="ko-KR" sz="1200" b="1" dirty="0">
                <a:solidFill>
                  <a:srgbClr val="20212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A7B3A30-3A23-F72D-5845-D7B0A2B46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5" y="1738747"/>
            <a:ext cx="4984773" cy="4352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D12D53-EDF0-5504-C0C1-F20280825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961" y="955851"/>
            <a:ext cx="7554074" cy="8675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88528E-1F0B-72B6-A4BA-607AFB910542}"/>
              </a:ext>
            </a:extLst>
          </p:cNvPr>
          <p:cNvSpPr/>
          <p:nvPr/>
        </p:nvSpPr>
        <p:spPr>
          <a:xfrm>
            <a:off x="6177306" y="2683202"/>
            <a:ext cx="5550832" cy="33979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3394B6B-7BFE-B4A4-BA1C-230AABB7C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558" y="2781751"/>
            <a:ext cx="5356560" cy="3219440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AFEBFD3-05BB-0274-7E06-C9D213B1342B}"/>
              </a:ext>
            </a:extLst>
          </p:cNvPr>
          <p:cNvCxnSpPr/>
          <p:nvPr/>
        </p:nvCxnSpPr>
        <p:spPr>
          <a:xfrm>
            <a:off x="701779" y="2129355"/>
            <a:ext cx="335206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98EF70D7-5618-74AE-F02A-D0843B058996}"/>
              </a:ext>
            </a:extLst>
          </p:cNvPr>
          <p:cNvCxnSpPr>
            <a:cxnSpLocks/>
          </p:cNvCxnSpPr>
          <p:nvPr/>
        </p:nvCxnSpPr>
        <p:spPr>
          <a:xfrm>
            <a:off x="4053840" y="2076542"/>
            <a:ext cx="4739640" cy="750929"/>
          </a:xfrm>
          <a:prstGeom prst="bentConnector3">
            <a:avLst>
              <a:gd name="adj1" fmla="val 9992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694EB5-C8EB-9F4F-B335-2DDB2369DDFF}"/>
              </a:ext>
            </a:extLst>
          </p:cNvPr>
          <p:cNvSpPr txBox="1"/>
          <p:nvPr/>
        </p:nvSpPr>
        <p:spPr>
          <a:xfrm>
            <a:off x="6096000" y="2350844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&lt;Controller.java&gt;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026097-2B2E-9FF9-F1FC-66ACC72E5CD6}"/>
              </a:ext>
            </a:extLst>
          </p:cNvPr>
          <p:cNvSpPr txBox="1"/>
          <p:nvPr/>
        </p:nvSpPr>
        <p:spPr>
          <a:xfrm>
            <a:off x="9041567" y="4314298"/>
            <a:ext cx="2496841" cy="461665"/>
          </a:xfrm>
          <a:prstGeom prst="rect">
            <a:avLst/>
          </a:prstGeom>
          <a:solidFill>
            <a:srgbClr val="C1D5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GET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방식으로 요청 받으면 </a:t>
            </a:r>
            <a:endParaRPr lang="en-US" altLang="ko-KR" sz="12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분단위로 데이터를 업데이트함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6FF1DD-B7DF-400E-916C-C0B891830CB3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39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451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6386E-98B4-49CA-9501-DDCDAB743BAE}"/>
              </a:ext>
            </a:extLst>
          </p:cNvPr>
          <p:cNvSpPr txBox="1"/>
          <p:nvPr/>
        </p:nvSpPr>
        <p:spPr>
          <a:xfrm>
            <a:off x="694211" y="70387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Main page</a:t>
            </a:r>
            <a:endParaRPr lang="ko-KR" altLang="en-US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F961F39-31EA-5628-E3D7-E6B444F028B6}"/>
              </a:ext>
            </a:extLst>
          </p:cNvPr>
          <p:cNvSpPr/>
          <p:nvPr/>
        </p:nvSpPr>
        <p:spPr>
          <a:xfrm>
            <a:off x="9778498" y="6482301"/>
            <a:ext cx="2324726" cy="358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5F728C-F91E-B187-EE13-0ED7C2E192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313355" y="794803"/>
            <a:ext cx="11658512" cy="568749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4522C7F-5285-3712-9CBB-C1585DEB0DCC}"/>
              </a:ext>
            </a:extLst>
          </p:cNvPr>
          <p:cNvSpPr/>
          <p:nvPr/>
        </p:nvSpPr>
        <p:spPr>
          <a:xfrm>
            <a:off x="1532467" y="1422400"/>
            <a:ext cx="10439400" cy="6773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866DD6-BBDA-085E-0D79-7F0093F22394}"/>
              </a:ext>
            </a:extLst>
          </p:cNvPr>
          <p:cNvSpPr/>
          <p:nvPr/>
        </p:nvSpPr>
        <p:spPr>
          <a:xfrm>
            <a:off x="1532467" y="2146461"/>
            <a:ext cx="5173133" cy="2192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27DD96-F6A0-6A93-C00C-AA5847C75F37}"/>
              </a:ext>
            </a:extLst>
          </p:cNvPr>
          <p:cNvSpPr/>
          <p:nvPr/>
        </p:nvSpPr>
        <p:spPr>
          <a:xfrm>
            <a:off x="1532467" y="4399966"/>
            <a:ext cx="5173133" cy="20823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BA05D9-CA64-7F44-1D32-6A64CEBFAA3F}"/>
              </a:ext>
            </a:extLst>
          </p:cNvPr>
          <p:cNvSpPr txBox="1"/>
          <p:nvPr/>
        </p:nvSpPr>
        <p:spPr>
          <a:xfrm>
            <a:off x="5605605" y="1588183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Sitka Small Semibold" pitchFamily="2" charset="0"/>
              </a:rPr>
              <a:t>Ajax</a:t>
            </a:r>
            <a:endParaRPr lang="ko-KR" altLang="en-US" sz="1600" dirty="0">
              <a:solidFill>
                <a:srgbClr val="FF0000"/>
              </a:solidFill>
              <a:latin typeface="Sitka Small Semibold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F0181A-230A-AF4C-396A-8A8152F94AEE}"/>
              </a:ext>
            </a:extLst>
          </p:cNvPr>
          <p:cNvSpPr txBox="1"/>
          <p:nvPr/>
        </p:nvSpPr>
        <p:spPr>
          <a:xfrm>
            <a:off x="2221061" y="2180803"/>
            <a:ext cx="1353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Sitka Small Semibold" pitchFamily="2" charset="0"/>
              </a:rPr>
              <a:t>WebSocket</a:t>
            </a:r>
            <a:endParaRPr lang="ko-KR" altLang="en-US" sz="1600" dirty="0">
              <a:solidFill>
                <a:srgbClr val="FF0000"/>
              </a:solidFill>
              <a:latin typeface="Sitka Small Semibold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1DEA18-AA1F-A217-F117-A3DAD8D20316}"/>
              </a:ext>
            </a:extLst>
          </p:cNvPr>
          <p:cNvSpPr txBox="1"/>
          <p:nvPr/>
        </p:nvSpPr>
        <p:spPr>
          <a:xfrm>
            <a:off x="2221061" y="4419523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Sitka Small Semibold" pitchFamily="2" charset="0"/>
              </a:rPr>
              <a:t>Fetch</a:t>
            </a:r>
            <a:endParaRPr lang="ko-KR" altLang="en-US" sz="1600" dirty="0">
              <a:solidFill>
                <a:srgbClr val="FF0000"/>
              </a:solidFill>
              <a:latin typeface="Sitka Small Semibold" pitchFamily="2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63B9AC1-5253-5147-E637-A2763343F7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8819" y="2441793"/>
            <a:ext cx="4617721" cy="159957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4CDA7E-BBFE-412E-E9DA-1250A6B8DFFA}"/>
              </a:ext>
            </a:extLst>
          </p:cNvPr>
          <p:cNvSpPr/>
          <p:nvPr/>
        </p:nvSpPr>
        <p:spPr>
          <a:xfrm>
            <a:off x="6781800" y="2146461"/>
            <a:ext cx="5173133" cy="3417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20F873-86D5-EB3F-F702-7BA559E40A9C}"/>
              </a:ext>
            </a:extLst>
          </p:cNvPr>
          <p:cNvSpPr txBox="1"/>
          <p:nvPr/>
        </p:nvSpPr>
        <p:spPr>
          <a:xfrm>
            <a:off x="8805104" y="217327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Sitka Small Semibold" pitchFamily="2" charset="0"/>
              </a:rPr>
              <a:t>EL</a:t>
            </a:r>
            <a:endParaRPr lang="ko-KR" altLang="en-US" sz="1600" dirty="0">
              <a:solidFill>
                <a:srgbClr val="FF0000"/>
              </a:solidFill>
              <a:latin typeface="Sitka Small Semibold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2DA3EA-DBFB-4741-BBAA-A772A1ADBA96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40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575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495299" y="1952309"/>
            <a:ext cx="5465375" cy="44238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BAD43D-8A53-BC47-3644-2A1C694C5AC8}"/>
              </a:ext>
            </a:extLst>
          </p:cNvPr>
          <p:cNvSpPr/>
          <p:nvPr/>
        </p:nvSpPr>
        <p:spPr>
          <a:xfrm>
            <a:off x="6231328" y="1949769"/>
            <a:ext cx="5439972" cy="44238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660400" y="5559891"/>
            <a:ext cx="3943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ko-KR" altLang="en-US" sz="1200" b="1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분단위</a:t>
            </a:r>
            <a:r>
              <a:rPr lang="ko-KR" altLang="en-US" sz="12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데이터를 사용하여 분봉그래프</a:t>
            </a:r>
            <a:r>
              <a:rPr lang="en-US" altLang="ko-KR" sz="12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일봉</a:t>
            </a:r>
            <a:r>
              <a:rPr lang="ko-KR" altLang="en-US" sz="12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그래프 구현 </a:t>
            </a:r>
            <a:endParaRPr lang="en-US" altLang="ko-KR" sz="12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기업 관련 뉴스 </a:t>
            </a:r>
            <a:r>
              <a:rPr lang="ko-KR" altLang="en-US" sz="1200" b="1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데이터크롤링</a:t>
            </a:r>
            <a:endParaRPr lang="ko-KR" altLang="en-US" sz="12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종가 데이터를 이용한 잔여보유금액</a:t>
            </a:r>
            <a:r>
              <a:rPr lang="en-US" altLang="ko-KR" sz="12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수익률</a:t>
            </a:r>
            <a:r>
              <a:rPr lang="en-US" altLang="ko-KR" sz="12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 추출</a:t>
            </a:r>
            <a:endParaRPr lang="en-US" altLang="ko-KR" sz="1200" b="1" spc="-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E7F175-7363-1458-B469-9DB0E7CB09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0" y="2106381"/>
            <a:ext cx="5130800" cy="343838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B59097-F776-433B-1430-7F3644163D0B}"/>
              </a:ext>
            </a:extLst>
          </p:cNvPr>
          <p:cNvSpPr/>
          <p:nvPr/>
        </p:nvSpPr>
        <p:spPr>
          <a:xfrm>
            <a:off x="495300" y="759662"/>
            <a:ext cx="11176000" cy="546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4DB3CF-B8CA-0A18-E1A6-FF67DDD6366B}"/>
              </a:ext>
            </a:extLst>
          </p:cNvPr>
          <p:cNvSpPr txBox="1"/>
          <p:nvPr/>
        </p:nvSpPr>
        <p:spPr>
          <a:xfrm>
            <a:off x="808930" y="844254"/>
            <a:ext cx="3340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주식 차트 </a:t>
            </a:r>
            <a:r>
              <a:rPr lang="en-US" altLang="ko-KR" sz="20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2000" b="1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일봉그래프</a:t>
            </a:r>
            <a:endParaRPr lang="ko-KR" altLang="en-US" sz="20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E9E0C1-076C-E128-4ACB-B0EF3BF8D71D}"/>
              </a:ext>
            </a:extLst>
          </p:cNvPr>
          <p:cNvSpPr txBox="1"/>
          <p:nvPr/>
        </p:nvSpPr>
        <p:spPr>
          <a:xfrm>
            <a:off x="2629977" y="1482435"/>
            <a:ext cx="1243126" cy="338554"/>
          </a:xfrm>
          <a:prstGeom prst="rect">
            <a:avLst/>
          </a:prstGeom>
          <a:solidFill>
            <a:srgbClr val="C1D5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Main.jsp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FD30B7-D6BD-7A83-9C62-81D15513C47C}"/>
              </a:ext>
            </a:extLst>
          </p:cNvPr>
          <p:cNvSpPr txBox="1"/>
          <p:nvPr/>
        </p:nvSpPr>
        <p:spPr>
          <a:xfrm>
            <a:off x="8344637" y="1482435"/>
            <a:ext cx="1243126" cy="338554"/>
          </a:xfrm>
          <a:prstGeom prst="rect">
            <a:avLst/>
          </a:prstGeom>
          <a:solidFill>
            <a:srgbClr val="C1D5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Chart.jsp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9AF0DD-6D59-8ACA-EE78-8991E8080878}"/>
              </a:ext>
            </a:extLst>
          </p:cNvPr>
          <p:cNvSpPr txBox="1"/>
          <p:nvPr/>
        </p:nvSpPr>
        <p:spPr>
          <a:xfrm>
            <a:off x="670560" y="65525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2400" b="1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움직임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73DB0A-B549-C159-EC90-4164B3E568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648140" y="2106381"/>
            <a:ext cx="5195506" cy="343041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113D0BD-05C7-21D2-8F66-5CD0045BB3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1777" y="3115530"/>
            <a:ext cx="2057843" cy="96478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74AF9E2-561D-B0AA-8ED7-118FB3D4CC3A}"/>
              </a:ext>
            </a:extLst>
          </p:cNvPr>
          <p:cNvSpPr/>
          <p:nvPr/>
        </p:nvSpPr>
        <p:spPr>
          <a:xfrm>
            <a:off x="3296921" y="4313548"/>
            <a:ext cx="157836" cy="156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10D394-99BE-BEB0-A11D-EDB433A2E330}"/>
              </a:ext>
            </a:extLst>
          </p:cNvPr>
          <p:cNvSpPr txBox="1"/>
          <p:nvPr/>
        </p:nvSpPr>
        <p:spPr>
          <a:xfrm>
            <a:off x="5083195" y="4141002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Sitka Small Semibold" pitchFamily="2" charset="0"/>
              </a:rPr>
              <a:t>Click</a:t>
            </a:r>
            <a:endParaRPr lang="ko-KR" altLang="en-US" sz="1200" dirty="0">
              <a:solidFill>
                <a:srgbClr val="FF0000"/>
              </a:solidFill>
              <a:latin typeface="Sitka Small Semibold" pitchFamily="2" charset="0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AB0F65C-3679-D195-8D41-ABB74325FE12}"/>
              </a:ext>
            </a:extLst>
          </p:cNvPr>
          <p:cNvSpPr/>
          <p:nvPr/>
        </p:nvSpPr>
        <p:spPr>
          <a:xfrm>
            <a:off x="3454756" y="4342832"/>
            <a:ext cx="3225443" cy="12756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D41CFF-3B09-C33B-CEEF-8BF142EA92DD}"/>
              </a:ext>
            </a:extLst>
          </p:cNvPr>
          <p:cNvSpPr txBox="1"/>
          <p:nvPr/>
        </p:nvSpPr>
        <p:spPr>
          <a:xfrm>
            <a:off x="6400800" y="5721107"/>
            <a:ext cx="4325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년치 일별 종가</a:t>
            </a:r>
            <a:r>
              <a:rPr lang="en-US" altLang="ko-KR" sz="16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시가</a:t>
            </a:r>
            <a:r>
              <a:rPr lang="en-US" altLang="ko-KR" sz="16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저가</a:t>
            </a:r>
            <a:r>
              <a:rPr lang="en-US" altLang="ko-KR" sz="16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고가를 찍어주는 그래프</a:t>
            </a:r>
            <a:endParaRPr lang="en-US" altLang="ko-KR" sz="1600" b="1" spc="-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7C4180-FEAA-40DD-9C06-E62D28C9C1F5}"/>
              </a:ext>
            </a:extLst>
          </p:cNvPr>
          <p:cNvSpPr/>
          <p:nvPr/>
        </p:nvSpPr>
        <p:spPr>
          <a:xfrm>
            <a:off x="9778498" y="6482301"/>
            <a:ext cx="2324726" cy="358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6F740-5F12-4A8B-9D86-7CC498E4050A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41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939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9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495299" y="1938887"/>
            <a:ext cx="5465375" cy="44238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BAD43D-8A53-BC47-3644-2A1C694C5AC8}"/>
              </a:ext>
            </a:extLst>
          </p:cNvPr>
          <p:cNvSpPr/>
          <p:nvPr/>
        </p:nvSpPr>
        <p:spPr>
          <a:xfrm>
            <a:off x="6231328" y="1938887"/>
            <a:ext cx="5439972" cy="44238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1EC1F19-3AAA-8BD1-C8AC-C7532754A0B3}"/>
              </a:ext>
            </a:extLst>
          </p:cNvPr>
          <p:cNvSpPr/>
          <p:nvPr/>
        </p:nvSpPr>
        <p:spPr>
          <a:xfrm>
            <a:off x="495300" y="759662"/>
            <a:ext cx="11176000" cy="546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7EB4F3-D946-D09E-AEB4-79CE1E2B0FE7}"/>
              </a:ext>
            </a:extLst>
          </p:cNvPr>
          <p:cNvSpPr txBox="1"/>
          <p:nvPr/>
        </p:nvSpPr>
        <p:spPr>
          <a:xfrm>
            <a:off x="808930" y="844254"/>
            <a:ext cx="8246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매수</a:t>
            </a:r>
            <a:r>
              <a:rPr lang="en-US" altLang="ko-KR" sz="20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매도 현황 </a:t>
            </a:r>
            <a:r>
              <a:rPr lang="en-US" altLang="ko-KR" sz="20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2000" b="1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루닛</a:t>
            </a:r>
            <a:r>
              <a:rPr lang="ko-KR" altLang="en-US" sz="20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홈페이지의 주식정보 매수</a:t>
            </a:r>
            <a:r>
              <a:rPr lang="en-US" altLang="ko-KR" sz="20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매도 현황을 보여주는 페이지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AA465-3310-2BE5-B741-DE877D4D2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60" y="2116455"/>
            <a:ext cx="5172120" cy="34732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C17C27-D4ED-605D-CBC4-E45A9D0643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0321" y="2116455"/>
            <a:ext cx="5151120" cy="34732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FE2F016-D922-6A9A-351B-2E9EE397E528}"/>
              </a:ext>
            </a:extLst>
          </p:cNvPr>
          <p:cNvSpPr/>
          <p:nvPr/>
        </p:nvSpPr>
        <p:spPr>
          <a:xfrm>
            <a:off x="1278194" y="2556387"/>
            <a:ext cx="639096" cy="157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1C324B8-87A3-C022-90F0-A080778BE9E0}"/>
              </a:ext>
            </a:extLst>
          </p:cNvPr>
          <p:cNvSpPr/>
          <p:nvPr/>
        </p:nvSpPr>
        <p:spPr>
          <a:xfrm>
            <a:off x="1917290" y="2587753"/>
            <a:ext cx="4533024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5D4026-A7D9-2744-7B2D-BF4D1A4AB37C}"/>
              </a:ext>
            </a:extLst>
          </p:cNvPr>
          <p:cNvSpPr txBox="1"/>
          <p:nvPr/>
        </p:nvSpPr>
        <p:spPr>
          <a:xfrm>
            <a:off x="3654650" y="2369244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Click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75B75-E203-5059-EB8D-CC8626373BC7}"/>
              </a:ext>
            </a:extLst>
          </p:cNvPr>
          <p:cNvSpPr txBox="1"/>
          <p:nvPr/>
        </p:nvSpPr>
        <p:spPr>
          <a:xfrm>
            <a:off x="2606423" y="1463129"/>
            <a:ext cx="1243126" cy="338554"/>
          </a:xfrm>
          <a:prstGeom prst="rect">
            <a:avLst/>
          </a:prstGeom>
          <a:solidFill>
            <a:srgbClr val="C1D5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List.jsp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50DA8F-2798-3AA6-8CE6-8D4E51D0667F}"/>
              </a:ext>
            </a:extLst>
          </p:cNvPr>
          <p:cNvSpPr txBox="1"/>
          <p:nvPr/>
        </p:nvSpPr>
        <p:spPr>
          <a:xfrm>
            <a:off x="7963935" y="1463129"/>
            <a:ext cx="2182325" cy="338554"/>
          </a:xfrm>
          <a:prstGeom prst="rect">
            <a:avLst/>
          </a:prstGeom>
          <a:solidFill>
            <a:srgbClr val="C1D5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Lunit.stock.html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02EFBB-B754-CBFA-D246-5FC1F67E77A7}"/>
              </a:ext>
            </a:extLst>
          </p:cNvPr>
          <p:cNvSpPr txBox="1"/>
          <p:nvPr/>
        </p:nvSpPr>
        <p:spPr>
          <a:xfrm>
            <a:off x="6370321" y="5589673"/>
            <a:ext cx="44438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루닛</a:t>
            </a:r>
            <a:r>
              <a:rPr lang="ko-KR" altLang="en-US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홈페이지의 주식 정보 페이지로 연결해줌</a:t>
            </a:r>
            <a:endParaRPr lang="en-US" altLang="ko-KR" b="1" spc="-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2EC382-E2C4-A940-A7C8-C9CF57D0BE6E}"/>
              </a:ext>
            </a:extLst>
          </p:cNvPr>
          <p:cNvSpPr txBox="1"/>
          <p:nvPr/>
        </p:nvSpPr>
        <p:spPr>
          <a:xfrm>
            <a:off x="670560" y="5654806"/>
            <a:ext cx="35157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매수</a:t>
            </a:r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매도</a:t>
            </a:r>
            <a:r>
              <a:rPr lang="en-US" altLang="ko-KR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현황을 보여주는 페이지</a:t>
            </a:r>
            <a:endParaRPr lang="en-US" altLang="ko-KR" b="1" spc="-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369949-84F0-40C0-A74B-E22B6C28C2CA}"/>
              </a:ext>
            </a:extLst>
          </p:cNvPr>
          <p:cNvSpPr txBox="1"/>
          <p:nvPr/>
        </p:nvSpPr>
        <p:spPr>
          <a:xfrm>
            <a:off x="670560" y="65525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2400" b="1" spc="-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움직임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7DADA7-25C1-4D91-B5B1-24B9E179CF73}"/>
              </a:ext>
            </a:extLst>
          </p:cNvPr>
          <p:cNvSpPr/>
          <p:nvPr/>
        </p:nvSpPr>
        <p:spPr>
          <a:xfrm>
            <a:off x="9778498" y="6482301"/>
            <a:ext cx="2324726" cy="358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54DE33-7E29-4318-B856-1DF11A5A9E83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42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0950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70942" y="1772245"/>
            <a:ext cx="2050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294877" y="2688734"/>
            <a:ext cx="36022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 결과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680E15-DB87-4D4F-AF60-9E9C9503794A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5608DF-978A-4AEF-9B1B-2B1CAF1578EC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873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236D64-B8E1-46C7-8713-74B698A590E4}"/>
              </a:ext>
            </a:extLst>
          </p:cNvPr>
          <p:cNvSpPr/>
          <p:nvPr/>
        </p:nvSpPr>
        <p:spPr>
          <a:xfrm>
            <a:off x="325722" y="829340"/>
            <a:ext cx="11550848" cy="5636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7CF03-2DFF-4DD3-97C0-BA8D68780A55}"/>
              </a:ext>
            </a:extLst>
          </p:cNvPr>
          <p:cNvSpPr txBox="1"/>
          <p:nvPr/>
        </p:nvSpPr>
        <p:spPr>
          <a:xfrm>
            <a:off x="781679" y="173489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수행 결과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117FE8-E626-4AAB-BA5F-729C1D39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79" y="985952"/>
            <a:ext cx="10584496" cy="54148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66799F-D05F-4CB6-87A3-AA45701BD9B7}"/>
              </a:ext>
            </a:extLst>
          </p:cNvPr>
          <p:cNvSpPr txBox="1"/>
          <p:nvPr/>
        </p:nvSpPr>
        <p:spPr>
          <a:xfrm>
            <a:off x="8448676" y="6206292"/>
            <a:ext cx="3264351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 주식  거래  자동  시스템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5B25BB-01BD-4507-AA96-936628632042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2DBBF-BAFC-4DCB-A857-E5A8258A80A8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44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134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236D64-B8E1-46C7-8713-74B698A590E4}"/>
              </a:ext>
            </a:extLst>
          </p:cNvPr>
          <p:cNvSpPr/>
          <p:nvPr/>
        </p:nvSpPr>
        <p:spPr>
          <a:xfrm>
            <a:off x="325722" y="829340"/>
            <a:ext cx="11550848" cy="5636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7CF03-2DFF-4DD3-97C0-BA8D68780A55}"/>
              </a:ext>
            </a:extLst>
          </p:cNvPr>
          <p:cNvSpPr txBox="1"/>
          <p:nvPr/>
        </p:nvSpPr>
        <p:spPr>
          <a:xfrm>
            <a:off x="781679" y="173489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수행 결과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5B25BB-01BD-4507-AA96-936628632042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2DBBF-BAFC-4DCB-A857-E5A8258A80A8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45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696F58-469E-4653-B76E-6CAF0AAF504F}"/>
              </a:ext>
            </a:extLst>
          </p:cNvPr>
          <p:cNvGrpSpPr/>
          <p:nvPr/>
        </p:nvGrpSpPr>
        <p:grpSpPr>
          <a:xfrm>
            <a:off x="580562" y="1801505"/>
            <a:ext cx="10719784" cy="1234256"/>
            <a:chOff x="479064" y="2039721"/>
            <a:chExt cx="11384032" cy="103491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54E9C59-0BEA-4092-8DCD-2439A33644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1670"/>
            <a:stretch/>
          </p:blipFill>
          <p:spPr>
            <a:xfrm>
              <a:off x="479064" y="2039721"/>
              <a:ext cx="11384032" cy="1034912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03061D3-B1EF-4032-BA8A-BA7A0DA614C9}"/>
                </a:ext>
              </a:extLst>
            </p:cNvPr>
            <p:cNvSpPr/>
            <p:nvPr/>
          </p:nvSpPr>
          <p:spPr>
            <a:xfrm>
              <a:off x="3327922" y="2123524"/>
              <a:ext cx="912481" cy="24788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Google Shape;13470;p124">
            <a:extLst>
              <a:ext uri="{FF2B5EF4-FFF2-40B4-BE49-F238E27FC236}">
                <a16:creationId xmlns:a16="http://schemas.microsoft.com/office/drawing/2014/main" id="{CA980562-21DC-4808-B1DD-87BBFC669C0D}"/>
              </a:ext>
            </a:extLst>
          </p:cNvPr>
          <p:cNvSpPr/>
          <p:nvPr/>
        </p:nvSpPr>
        <p:spPr>
          <a:xfrm flipH="1">
            <a:off x="8105016" y="1623539"/>
            <a:ext cx="3506422" cy="3143980"/>
          </a:xfrm>
          <a:custGeom>
            <a:avLst/>
            <a:gdLst/>
            <a:ahLst/>
            <a:cxnLst/>
            <a:rect l="l" t="t" r="r" b="b"/>
            <a:pathLst>
              <a:path w="11979" h="11435" extrusionOk="0">
                <a:moveTo>
                  <a:pt x="7621" y="6921"/>
                </a:moveTo>
                <a:lnTo>
                  <a:pt x="8061" y="7373"/>
                </a:lnTo>
                <a:lnTo>
                  <a:pt x="7787" y="7659"/>
                </a:lnTo>
                <a:lnTo>
                  <a:pt x="7335" y="7207"/>
                </a:lnTo>
                <a:cubicBezTo>
                  <a:pt x="7442" y="7123"/>
                  <a:pt x="7526" y="7016"/>
                  <a:pt x="7621" y="6921"/>
                </a:cubicBezTo>
                <a:close/>
                <a:moveTo>
                  <a:pt x="4552" y="328"/>
                </a:moveTo>
                <a:cubicBezTo>
                  <a:pt x="5525" y="328"/>
                  <a:pt x="6496" y="700"/>
                  <a:pt x="7228" y="1444"/>
                </a:cubicBezTo>
                <a:cubicBezTo>
                  <a:pt x="8645" y="2861"/>
                  <a:pt x="8704" y="5076"/>
                  <a:pt x="7466" y="6564"/>
                </a:cubicBezTo>
                <a:cubicBezTo>
                  <a:pt x="7311" y="6766"/>
                  <a:pt x="7156" y="6909"/>
                  <a:pt x="6978" y="7064"/>
                </a:cubicBezTo>
                <a:cubicBezTo>
                  <a:pt x="6279" y="7651"/>
                  <a:pt x="5417" y="7944"/>
                  <a:pt x="4554" y="7944"/>
                </a:cubicBezTo>
                <a:cubicBezTo>
                  <a:pt x="3579" y="7944"/>
                  <a:pt x="2603" y="7571"/>
                  <a:pt x="1858" y="6826"/>
                </a:cubicBezTo>
                <a:cubicBezTo>
                  <a:pt x="370" y="5338"/>
                  <a:pt x="370" y="2921"/>
                  <a:pt x="1858" y="1444"/>
                </a:cubicBezTo>
                <a:cubicBezTo>
                  <a:pt x="2602" y="700"/>
                  <a:pt x="3579" y="328"/>
                  <a:pt x="4552" y="328"/>
                </a:cubicBezTo>
                <a:close/>
                <a:moveTo>
                  <a:pt x="8518" y="7440"/>
                </a:moveTo>
                <a:cubicBezTo>
                  <a:pt x="8550" y="7440"/>
                  <a:pt x="8580" y="7453"/>
                  <a:pt x="8597" y="7481"/>
                </a:cubicBezTo>
                <a:lnTo>
                  <a:pt x="9061" y="7897"/>
                </a:lnTo>
                <a:lnTo>
                  <a:pt x="8276" y="8683"/>
                </a:lnTo>
                <a:lnTo>
                  <a:pt x="7883" y="8195"/>
                </a:lnTo>
                <a:cubicBezTo>
                  <a:pt x="7847" y="8135"/>
                  <a:pt x="7847" y="8052"/>
                  <a:pt x="7883" y="8016"/>
                </a:cubicBezTo>
                <a:lnTo>
                  <a:pt x="8418" y="7481"/>
                </a:lnTo>
                <a:cubicBezTo>
                  <a:pt x="8444" y="7456"/>
                  <a:pt x="8482" y="7440"/>
                  <a:pt x="8518" y="7440"/>
                </a:cubicBezTo>
                <a:close/>
                <a:moveTo>
                  <a:pt x="9335" y="8100"/>
                </a:moveTo>
                <a:lnTo>
                  <a:pt x="11252" y="9779"/>
                </a:lnTo>
                <a:cubicBezTo>
                  <a:pt x="11574" y="10064"/>
                  <a:pt x="11597" y="10576"/>
                  <a:pt x="11276" y="10886"/>
                </a:cubicBezTo>
                <a:cubicBezTo>
                  <a:pt x="11128" y="11033"/>
                  <a:pt x="10940" y="11105"/>
                  <a:pt x="10752" y="11105"/>
                </a:cubicBezTo>
                <a:cubicBezTo>
                  <a:pt x="10544" y="11105"/>
                  <a:pt x="10336" y="11018"/>
                  <a:pt x="10181" y="10850"/>
                </a:cubicBezTo>
                <a:lnTo>
                  <a:pt x="8514" y="8921"/>
                </a:lnTo>
                <a:lnTo>
                  <a:pt x="9335" y="8100"/>
                </a:lnTo>
                <a:close/>
                <a:moveTo>
                  <a:pt x="4543" y="1"/>
                </a:moveTo>
                <a:cubicBezTo>
                  <a:pt x="3483" y="1"/>
                  <a:pt x="2424" y="402"/>
                  <a:pt x="1620" y="1206"/>
                </a:cubicBezTo>
                <a:cubicBezTo>
                  <a:pt x="1" y="2837"/>
                  <a:pt x="1" y="5457"/>
                  <a:pt x="1620" y="7064"/>
                </a:cubicBezTo>
                <a:cubicBezTo>
                  <a:pt x="2431" y="7875"/>
                  <a:pt x="3489" y="8272"/>
                  <a:pt x="4543" y="8272"/>
                </a:cubicBezTo>
                <a:cubicBezTo>
                  <a:pt x="5440" y="8272"/>
                  <a:pt x="6334" y="7985"/>
                  <a:pt x="7073" y="7421"/>
                </a:cubicBezTo>
                <a:lnTo>
                  <a:pt x="7561" y="7909"/>
                </a:lnTo>
                <a:cubicBezTo>
                  <a:pt x="7490" y="8076"/>
                  <a:pt x="7502" y="8278"/>
                  <a:pt x="7633" y="8409"/>
                </a:cubicBezTo>
                <a:lnTo>
                  <a:pt x="9954" y="11064"/>
                </a:lnTo>
                <a:cubicBezTo>
                  <a:pt x="10171" y="11312"/>
                  <a:pt x="10471" y="11434"/>
                  <a:pt x="10771" y="11434"/>
                </a:cubicBezTo>
                <a:cubicBezTo>
                  <a:pt x="11049" y="11434"/>
                  <a:pt x="11326" y="11330"/>
                  <a:pt x="11538" y="11124"/>
                </a:cubicBezTo>
                <a:cubicBezTo>
                  <a:pt x="11978" y="10671"/>
                  <a:pt x="11955" y="9945"/>
                  <a:pt x="11478" y="9540"/>
                </a:cubicBezTo>
                <a:lnTo>
                  <a:pt x="8823" y="7219"/>
                </a:lnTo>
                <a:cubicBezTo>
                  <a:pt x="8737" y="7139"/>
                  <a:pt x="8629" y="7104"/>
                  <a:pt x="8522" y="7104"/>
                </a:cubicBezTo>
                <a:cubicBezTo>
                  <a:pt x="8453" y="7104"/>
                  <a:pt x="8384" y="7119"/>
                  <a:pt x="8323" y="7147"/>
                </a:cubicBezTo>
                <a:lnTo>
                  <a:pt x="7823" y="6659"/>
                </a:lnTo>
                <a:cubicBezTo>
                  <a:pt x="9073" y="5052"/>
                  <a:pt x="8978" y="2694"/>
                  <a:pt x="7466" y="1206"/>
                </a:cubicBezTo>
                <a:cubicBezTo>
                  <a:pt x="6662" y="402"/>
                  <a:pt x="5603" y="1"/>
                  <a:pt x="4543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FDFF9FA-5A7D-4CB2-91AC-A152073FEF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3611" y="1705731"/>
            <a:ext cx="2246710" cy="2116509"/>
          </a:xfrm>
          <a:prstGeom prst="ellipse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99124F-9379-4578-9E3E-A628CD89D9D1}"/>
              </a:ext>
            </a:extLst>
          </p:cNvPr>
          <p:cNvSpPr txBox="1"/>
          <p:nvPr/>
        </p:nvSpPr>
        <p:spPr>
          <a:xfrm>
            <a:off x="580562" y="3822240"/>
            <a:ext cx="7941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기간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7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- 8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대신증권 모의투자를 통해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억원으로 자동 매수 매도를 진행하였다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29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주를 구매하였고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수익률은 약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5.93%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기록하였다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8AF8F5D-EA25-4186-81AA-208442B01C6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94144" y="4630944"/>
            <a:ext cx="2216177" cy="1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73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70942" y="1772245"/>
            <a:ext cx="2050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2755191" y="2688734"/>
            <a:ext cx="66816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개선 및 보완할 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7519EC-1A6F-436A-B786-1C3CEA92EB9A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6E68F9-4938-4E24-9F6B-2052A2CE54FC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46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23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B7C51E-C188-31E4-7D03-21CFC374F3C9}"/>
              </a:ext>
            </a:extLst>
          </p:cNvPr>
          <p:cNvSpPr/>
          <p:nvPr/>
        </p:nvSpPr>
        <p:spPr>
          <a:xfrm>
            <a:off x="749300" y="844550"/>
            <a:ext cx="10744200" cy="516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2E385F7-34AA-4C80-8DE9-431747189911}"/>
              </a:ext>
            </a:extLst>
          </p:cNvPr>
          <p:cNvGrpSpPr/>
          <p:nvPr/>
        </p:nvGrpSpPr>
        <p:grpSpPr>
          <a:xfrm>
            <a:off x="749300" y="1016000"/>
            <a:ext cx="10744200" cy="842788"/>
            <a:chOff x="749300" y="873125"/>
            <a:chExt cx="10744200" cy="8427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6E37AC6-BA56-FEC7-2076-370E0DDA468A}"/>
                </a:ext>
              </a:extLst>
            </p:cNvPr>
            <p:cNvSpPr/>
            <p:nvPr/>
          </p:nvSpPr>
          <p:spPr>
            <a:xfrm>
              <a:off x="749300" y="873125"/>
              <a:ext cx="10744200" cy="8427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A04D25-03CD-4415-FC71-668F2F7C0349}"/>
                </a:ext>
              </a:extLst>
            </p:cNvPr>
            <p:cNvSpPr txBox="1"/>
            <p:nvPr/>
          </p:nvSpPr>
          <p:spPr>
            <a:xfrm flipH="1">
              <a:off x="977897" y="1071753"/>
              <a:ext cx="5118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개선 및 보완할 점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260006-A93D-496A-A810-903F85E8BCA0}"/>
              </a:ext>
            </a:extLst>
          </p:cNvPr>
          <p:cNvGrpSpPr/>
          <p:nvPr/>
        </p:nvGrpSpPr>
        <p:grpSpPr>
          <a:xfrm>
            <a:off x="2235201" y="2366251"/>
            <a:ext cx="7397750" cy="748258"/>
            <a:chOff x="2286000" y="2082800"/>
            <a:chExt cx="7397750" cy="74825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0E4D0FA-FE2A-12FE-16EB-ED87935BEDCB}"/>
                </a:ext>
              </a:extLst>
            </p:cNvPr>
            <p:cNvSpPr/>
            <p:nvPr/>
          </p:nvSpPr>
          <p:spPr>
            <a:xfrm>
              <a:off x="2978149" y="2246823"/>
              <a:ext cx="6705601" cy="4058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</a:t>
              </a:r>
              <a:r>
                <a:rPr lang="ko-KR" altLang="en-US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웹에서 </a:t>
              </a:r>
              <a:r>
                <a:rPr lang="en-US" altLang="ko-KR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Redis</a:t>
              </a:r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미사용으로 인한 데이터 전송 속도의 소폭 저하</a:t>
              </a: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27C0BAA-5B03-5DD5-744C-2A6D9AB82B23}"/>
                </a:ext>
              </a:extLst>
            </p:cNvPr>
            <p:cNvSpPr/>
            <p:nvPr/>
          </p:nvSpPr>
          <p:spPr>
            <a:xfrm>
              <a:off x="2286000" y="2082800"/>
              <a:ext cx="790335" cy="748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endParaRPr lang="ko-KR" altLang="en-US" sz="3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3CD410-E455-4BE0-B15A-589BE88149CA}"/>
              </a:ext>
            </a:extLst>
          </p:cNvPr>
          <p:cNvGrpSpPr/>
          <p:nvPr/>
        </p:nvGrpSpPr>
        <p:grpSpPr>
          <a:xfrm>
            <a:off x="2235201" y="3264703"/>
            <a:ext cx="7397750" cy="748258"/>
            <a:chOff x="2286000" y="2082800"/>
            <a:chExt cx="7397750" cy="74825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35A273-127F-4486-BFFE-3590D43971C7}"/>
                </a:ext>
              </a:extLst>
            </p:cNvPr>
            <p:cNvSpPr/>
            <p:nvPr/>
          </p:nvSpPr>
          <p:spPr>
            <a:xfrm>
              <a:off x="2978149" y="2246823"/>
              <a:ext cx="6705601" cy="4058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기능 구현을 우선시하여 무료 템플릿 디자인을 사용한 점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F7D6536-30DF-4EF0-9C55-CA026F91EE56}"/>
                </a:ext>
              </a:extLst>
            </p:cNvPr>
            <p:cNvSpPr/>
            <p:nvPr/>
          </p:nvSpPr>
          <p:spPr>
            <a:xfrm>
              <a:off x="2286000" y="2082800"/>
              <a:ext cx="790335" cy="748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endParaRPr lang="ko-KR" altLang="en-US" sz="3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50D2893-D772-4878-B151-292DC5F9DE07}"/>
              </a:ext>
            </a:extLst>
          </p:cNvPr>
          <p:cNvGrpSpPr/>
          <p:nvPr/>
        </p:nvGrpSpPr>
        <p:grpSpPr>
          <a:xfrm>
            <a:off x="2235201" y="4121441"/>
            <a:ext cx="7398566" cy="748258"/>
            <a:chOff x="2286000" y="2082800"/>
            <a:chExt cx="7398566" cy="74825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70ACDB-15F4-43EB-B5BC-6E00429CC9F6}"/>
                </a:ext>
              </a:extLst>
            </p:cNvPr>
            <p:cNvSpPr/>
            <p:nvPr/>
          </p:nvSpPr>
          <p:spPr>
            <a:xfrm>
              <a:off x="2978965" y="2246823"/>
              <a:ext cx="6705601" cy="4058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전처리시 높은 설명력을 가진 데이터 수집의 필요성</a:t>
              </a:r>
              <a:endPara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230DEE6-A74B-4C51-98AD-5B00A40E3EFD}"/>
                </a:ext>
              </a:extLst>
            </p:cNvPr>
            <p:cNvSpPr/>
            <p:nvPr/>
          </p:nvSpPr>
          <p:spPr>
            <a:xfrm>
              <a:off x="2286000" y="2082800"/>
              <a:ext cx="790335" cy="748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endParaRPr lang="ko-KR" altLang="en-US" sz="3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B39136C-58CD-467C-A865-0A7824A17D28}"/>
              </a:ext>
            </a:extLst>
          </p:cNvPr>
          <p:cNvGrpSpPr/>
          <p:nvPr/>
        </p:nvGrpSpPr>
        <p:grpSpPr>
          <a:xfrm>
            <a:off x="2235201" y="5010535"/>
            <a:ext cx="7407275" cy="748258"/>
            <a:chOff x="2286000" y="2082800"/>
            <a:chExt cx="7407275" cy="74825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0A50965-E03F-4C5E-9BBA-2CE16EACFE21}"/>
                </a:ext>
              </a:extLst>
            </p:cNvPr>
            <p:cNvSpPr/>
            <p:nvPr/>
          </p:nvSpPr>
          <p:spPr>
            <a:xfrm>
              <a:off x="2987674" y="2246823"/>
              <a:ext cx="6705601" cy="46881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다양한 모델의 활용 및 성능개선에 대한 아쉬움</a:t>
              </a:r>
              <a:endParaRPr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7767638-CC81-4E0E-AC17-4974BCDAAB04}"/>
                </a:ext>
              </a:extLst>
            </p:cNvPr>
            <p:cNvSpPr/>
            <p:nvPr/>
          </p:nvSpPr>
          <p:spPr>
            <a:xfrm>
              <a:off x="2286000" y="2082800"/>
              <a:ext cx="790335" cy="74825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</a:t>
              </a:r>
              <a:endParaRPr lang="ko-KR" altLang="en-US" sz="3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F38136F-5BD6-41FA-BCD6-BEA52198BDB6}"/>
              </a:ext>
            </a:extLst>
          </p:cNvPr>
          <p:cNvSpPr/>
          <p:nvPr/>
        </p:nvSpPr>
        <p:spPr>
          <a:xfrm>
            <a:off x="325722" y="829341"/>
            <a:ext cx="11550848" cy="55388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4785F4-EB0C-42CD-9E4A-CE4665451A9E}"/>
              </a:ext>
            </a:extLst>
          </p:cNvPr>
          <p:cNvSpPr txBox="1"/>
          <p:nvPr/>
        </p:nvSpPr>
        <p:spPr>
          <a:xfrm>
            <a:off x="781679" y="173489"/>
            <a:ext cx="2079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개선 및 보완할 점</a:t>
            </a:r>
            <a:endParaRPr lang="ko-KR" altLang="en-US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2C3AE8-9AAD-4CF7-95D6-1985DD5024E7}"/>
              </a:ext>
            </a:extLst>
          </p:cNvPr>
          <p:cNvSpPr txBox="1"/>
          <p:nvPr/>
        </p:nvSpPr>
        <p:spPr>
          <a:xfrm>
            <a:off x="144966" y="144966"/>
            <a:ext cx="679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A137C3-F941-46BE-A5A6-6B7EF517CA85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ADAA55-30BA-442E-837D-A580416638F0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47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946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0DCAF6-3978-3160-157A-648EA12B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402808-E0F8-85EA-4890-583C8458B7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B9D84F-0B45-A7BD-7BF5-9231BA12DE12}"/>
              </a:ext>
            </a:extLst>
          </p:cNvPr>
          <p:cNvGrpSpPr/>
          <p:nvPr/>
        </p:nvGrpSpPr>
        <p:grpSpPr>
          <a:xfrm>
            <a:off x="3854256" y="2398775"/>
            <a:ext cx="4416594" cy="2060449"/>
            <a:chOff x="3854256" y="2331098"/>
            <a:chExt cx="4416594" cy="206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5639EA-0993-6716-3613-393B26EBF005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CA681B3-511D-A959-423D-EB378EA8490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BFE378-782A-97F5-13A5-45DA4E0CA0B2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5A565E9-DDED-AE67-D1D9-E664152D6E1C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56379F4-F5D0-AC14-880B-87ECF7A0A246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6259B1-33B2-547E-A2D7-4EBD5D0038E0}"/>
                </a:ext>
              </a:extLst>
            </p:cNvPr>
            <p:cNvSpPr txBox="1"/>
            <p:nvPr/>
          </p:nvSpPr>
          <p:spPr>
            <a:xfrm>
              <a:off x="3854256" y="3283551"/>
              <a:ext cx="441659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감사합니다</a:t>
              </a:r>
              <a:r>
                <a:rPr lang="en-US" altLang="ko-KR" sz="6600" b="1" dirty="0">
                  <a:solidFill>
                    <a:schemeClr val="accent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endParaRPr lang="ko-KR" altLang="en-US" sz="6600" b="1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D17541-C64D-3209-2E64-88E7CD95498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D2C48F-1225-4F43-8044-72D90CB752D7}"/>
              </a:ext>
            </a:extLst>
          </p:cNvPr>
          <p:cNvSpPr/>
          <p:nvPr/>
        </p:nvSpPr>
        <p:spPr>
          <a:xfrm>
            <a:off x="9997166" y="6618513"/>
            <a:ext cx="2194834" cy="214541"/>
          </a:xfrm>
          <a:prstGeom prst="rect">
            <a:avLst/>
          </a:prstGeom>
          <a:solidFill>
            <a:srgbClr val="828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11F36A-48AD-44D9-AFA4-2418751B5D50}"/>
              </a:ext>
            </a:extLst>
          </p:cNvPr>
          <p:cNvSpPr txBox="1"/>
          <p:nvPr/>
        </p:nvSpPr>
        <p:spPr>
          <a:xfrm>
            <a:off x="11713028" y="6400800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3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8E38AEC-8F5A-4257-AF37-19645D958B42}"/>
              </a:ext>
            </a:extLst>
          </p:cNvPr>
          <p:cNvSpPr txBox="1"/>
          <p:nvPr/>
        </p:nvSpPr>
        <p:spPr>
          <a:xfrm>
            <a:off x="5070942" y="1772245"/>
            <a:ext cx="2050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929C4-4802-4675-8E3D-3448436E7BA0}"/>
              </a:ext>
            </a:extLst>
          </p:cNvPr>
          <p:cNvSpPr txBox="1"/>
          <p:nvPr/>
        </p:nvSpPr>
        <p:spPr>
          <a:xfrm>
            <a:off x="3499785" y="2688734"/>
            <a:ext cx="51924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58A671-28EB-4630-92F9-73DE81E8AF20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rgbClr val="1A3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1B694C-BFD4-443A-A748-69D1A32C51E6}"/>
              </a:ext>
            </a:extLst>
          </p:cNvPr>
          <p:cNvSpPr txBox="1"/>
          <p:nvPr/>
        </p:nvSpPr>
        <p:spPr>
          <a:xfrm>
            <a:off x="11713029" y="6400800"/>
            <a:ext cx="27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12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439114"/>
            <a:ext cx="113364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85ABFB-3CDD-4C88-BDEB-0F0520F07039}"/>
              </a:ext>
            </a:extLst>
          </p:cNvPr>
          <p:cNvSpPr txBox="1"/>
          <p:nvPr/>
        </p:nvSpPr>
        <p:spPr>
          <a:xfrm>
            <a:off x="854928" y="1805018"/>
            <a:ext cx="89466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실시간 주가를 예측하고 자동 매매하는 프로그램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- 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시간적 공간적 제약에서 벗어나고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,  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빠른 지표 계산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, 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이성적 판단을 배제하여 투자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854928" y="2998727"/>
            <a:ext cx="113364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C5B316-4C48-48A9-919E-EB034FED1A85}"/>
              </a:ext>
            </a:extLst>
          </p:cNvPr>
          <p:cNvSpPr txBox="1"/>
          <p:nvPr/>
        </p:nvSpPr>
        <p:spPr>
          <a:xfrm>
            <a:off x="854928" y="3486199"/>
            <a:ext cx="623279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딥러닝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강화학습을 이용해 학습 모델 생성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데이터 로드 및 자동 매매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선정한 주식의 주가 현황 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통한 구현 및 시각화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 주식 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400" b="1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루닛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6386E-98B4-49CA-9501-DDCDAB743BAE}"/>
              </a:ext>
            </a:extLst>
          </p:cNvPr>
          <p:cNvSpPr txBox="1"/>
          <p:nvPr/>
        </p:nvSpPr>
        <p:spPr>
          <a:xfrm>
            <a:off x="781679" y="173489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7C5711-A445-4921-97AA-0731C0D5DF7B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FA455-2D21-4FCC-9CD4-B914B28BFB68}"/>
              </a:ext>
            </a:extLst>
          </p:cNvPr>
          <p:cNvSpPr txBox="1"/>
          <p:nvPr/>
        </p:nvSpPr>
        <p:spPr>
          <a:xfrm>
            <a:off x="11713029" y="6400800"/>
            <a:ext cx="27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CD7C37-3BC1-4C21-931D-F378F4120E0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50082" y="3335437"/>
            <a:ext cx="2586990" cy="259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7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813578" y="1425187"/>
            <a:ext cx="113364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주식 특성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66386E-98B4-49CA-9501-DDCDAB743BAE}"/>
              </a:ext>
            </a:extLst>
          </p:cNvPr>
          <p:cNvSpPr txBox="1"/>
          <p:nvPr/>
        </p:nvSpPr>
        <p:spPr>
          <a:xfrm>
            <a:off x="781679" y="173489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74A49E-DF72-4491-8168-8A6364C94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30" y="1858685"/>
            <a:ext cx="10159890" cy="4261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C42C8D-88F8-4CB1-ABCE-C4AD9D89BFCF}"/>
              </a:ext>
            </a:extLst>
          </p:cNvPr>
          <p:cNvSpPr txBox="1"/>
          <p:nvPr/>
        </p:nvSpPr>
        <p:spPr>
          <a:xfrm>
            <a:off x="813578" y="2037978"/>
            <a:ext cx="5165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주식 특성상 변동이 심하고</a:t>
            </a:r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예측이 어려움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시간이 흐르며 계속해서 쌓이는 데이터들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 쌓인 데이터들을 활용해 추세선 예측</a:t>
            </a:r>
            <a:endParaRPr lang="en-US" altLang="ko-KR" sz="24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B2D539-EE18-466C-A3B0-0C3E6C48665D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4B3D4-4266-4C95-9AF5-836B4F3BEBF9}"/>
              </a:ext>
            </a:extLst>
          </p:cNvPr>
          <p:cNvSpPr txBox="1"/>
          <p:nvPr/>
        </p:nvSpPr>
        <p:spPr>
          <a:xfrm>
            <a:off x="11713029" y="6400800"/>
            <a:ext cx="27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07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829340"/>
            <a:ext cx="11550848" cy="5433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A28D51B-FDB6-3D3C-7AE7-2324758E4517}"/>
              </a:ext>
            </a:extLst>
          </p:cNvPr>
          <p:cNvGrpSpPr/>
          <p:nvPr/>
        </p:nvGrpSpPr>
        <p:grpSpPr>
          <a:xfrm>
            <a:off x="495884" y="1051811"/>
            <a:ext cx="3608350" cy="4976849"/>
            <a:chOff x="883920" y="26972"/>
            <a:chExt cx="3586480" cy="5360751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EA68064-9CBD-8EB4-FF5C-1906EC2ADCDD}"/>
                </a:ext>
              </a:extLst>
            </p:cNvPr>
            <p:cNvSpPr/>
            <p:nvPr/>
          </p:nvSpPr>
          <p:spPr>
            <a:xfrm>
              <a:off x="883920" y="843796"/>
              <a:ext cx="3586480" cy="4543927"/>
            </a:xfrm>
            <a:prstGeom prst="roundRect">
              <a:avLst>
                <a:gd name="adj" fmla="val 13072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6E7338B-1452-D686-8700-94E075C98D9D}"/>
                </a:ext>
              </a:extLst>
            </p:cNvPr>
            <p:cNvSpPr/>
            <p:nvPr/>
          </p:nvSpPr>
          <p:spPr>
            <a:xfrm>
              <a:off x="1869440" y="26972"/>
              <a:ext cx="1615440" cy="161543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DB</a:t>
              </a:r>
              <a:endPara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561AE1E-6B50-8724-73FB-E89913008C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49" y="2667243"/>
            <a:ext cx="1730235" cy="865118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262AE0-C5C1-62E2-F39F-F3744C19B33E}"/>
              </a:ext>
            </a:extLst>
          </p:cNvPr>
          <p:cNvGrpSpPr/>
          <p:nvPr/>
        </p:nvGrpSpPr>
        <p:grpSpPr>
          <a:xfrm>
            <a:off x="4305886" y="1053293"/>
            <a:ext cx="3608350" cy="4975367"/>
            <a:chOff x="883920" y="26972"/>
            <a:chExt cx="3586480" cy="5359155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3F0B4D9-D9B9-0E50-AE73-2A051ED9AD42}"/>
                </a:ext>
              </a:extLst>
            </p:cNvPr>
            <p:cNvSpPr/>
            <p:nvPr/>
          </p:nvSpPr>
          <p:spPr>
            <a:xfrm>
              <a:off x="883920" y="843796"/>
              <a:ext cx="3586480" cy="4542331"/>
            </a:xfrm>
            <a:prstGeom prst="roundRect">
              <a:avLst>
                <a:gd name="adj" fmla="val 13072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30A3711-66D3-A230-CE18-9F82ED8E65BE}"/>
                </a:ext>
              </a:extLst>
            </p:cNvPr>
            <p:cNvSpPr/>
            <p:nvPr/>
          </p:nvSpPr>
          <p:spPr>
            <a:xfrm>
              <a:off x="1869440" y="26972"/>
              <a:ext cx="1615440" cy="161543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Model</a:t>
              </a:r>
              <a:endParaRPr lang="ko-KR" altLang="en-US" sz="2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02A6EEF-B18D-D2AF-2058-C1322E992F16}"/>
              </a:ext>
            </a:extLst>
          </p:cNvPr>
          <p:cNvGrpSpPr/>
          <p:nvPr/>
        </p:nvGrpSpPr>
        <p:grpSpPr>
          <a:xfrm>
            <a:off x="8115095" y="1041159"/>
            <a:ext cx="3608350" cy="4975367"/>
            <a:chOff x="883920" y="26972"/>
            <a:chExt cx="3586480" cy="5359155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4C64759B-0D4E-50E2-6EB6-1E2B2908D4ED}"/>
                </a:ext>
              </a:extLst>
            </p:cNvPr>
            <p:cNvSpPr/>
            <p:nvPr/>
          </p:nvSpPr>
          <p:spPr>
            <a:xfrm>
              <a:off x="883920" y="843796"/>
              <a:ext cx="3586480" cy="4542331"/>
            </a:xfrm>
            <a:prstGeom prst="roundRect">
              <a:avLst>
                <a:gd name="adj" fmla="val 13072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7475A34-3870-F29C-2A67-96ED060E7FD4}"/>
                </a:ext>
              </a:extLst>
            </p:cNvPr>
            <p:cNvSpPr/>
            <p:nvPr/>
          </p:nvSpPr>
          <p:spPr>
            <a:xfrm>
              <a:off x="1869440" y="26972"/>
              <a:ext cx="1615440" cy="161543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Web</a:t>
              </a:r>
              <a:endPara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73292BD7-0F4A-E401-9844-6AB7143864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80" y="3659014"/>
            <a:ext cx="2105478" cy="60085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A79232F-AD0C-7865-5655-2C145EB6F1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401" y="3464561"/>
            <a:ext cx="1509181" cy="38201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F0A3CE0-74F4-431F-B31B-DD70A9AD577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14" y="2597744"/>
            <a:ext cx="1959617" cy="59681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7D241D1-2161-E141-5520-D016EEEEC5A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065" y="3838570"/>
            <a:ext cx="1435375" cy="77908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012F22A-5130-0AF1-FF4F-8C431250702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385" y="3018909"/>
            <a:ext cx="1669399" cy="108873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AF727B8-D339-C354-02B6-6DAE1285CBD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713" y="4550969"/>
            <a:ext cx="1935514" cy="108981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0F7ED2E5-E586-66CF-8D40-7CFB673B4B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028" y="3643711"/>
            <a:ext cx="2671776" cy="252223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78C2731-6411-8BE0-6846-6A648B6EB25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991" y="2095783"/>
            <a:ext cx="2446111" cy="127792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CC4D5534-1111-D4A3-19E7-E639629444C1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751" y="4992778"/>
            <a:ext cx="1556217" cy="107768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DD36B92-8FBB-4008-973D-B7EB0E6A2F16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58972" y="4051088"/>
            <a:ext cx="1280761" cy="61850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4C028D4-B0AF-449E-AED9-EB9DF32C034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5908" y="4750937"/>
            <a:ext cx="1531714" cy="49973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11A30AA-361E-40E2-A7E7-31C3C3EE9C92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1501" y="4029402"/>
            <a:ext cx="1382187" cy="38172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ECDEB6BB-6907-4560-A56B-3240BB8F7834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0923" y="5141015"/>
            <a:ext cx="1533345" cy="43489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EA40A3E-4BE6-4956-9744-C8FFB3B52A76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5605" y="4510718"/>
            <a:ext cx="1844605" cy="50439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7112A82-9A3C-2080-00AC-1978F076A1DE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260" y="3980690"/>
            <a:ext cx="1876923" cy="625641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BFE10CE7-B830-B55F-C6E4-04B25C7A249C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293" y="2482943"/>
            <a:ext cx="1656858" cy="165685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A1EF085C-7222-6A3E-869F-2DAF67E89773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0" y="4171229"/>
            <a:ext cx="2166212" cy="121971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28A4345B-83CB-4141-8D2A-DD9A222B93A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531" y="4963965"/>
            <a:ext cx="2043676" cy="853955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C5301B5E-E11E-E568-AF54-D41CE269F65B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49" y="4640624"/>
            <a:ext cx="1435375" cy="111506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BF6773D8-279D-097D-545C-3299363AD15F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678" y="3297731"/>
            <a:ext cx="1292872" cy="626629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C4E30ADE-049B-4CD3-1758-A7CD546E9A8A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972" y="1947004"/>
            <a:ext cx="681733" cy="68173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1C25E1F5-C481-3DE0-3A0A-BCBD0A83EE4D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664" y="5455610"/>
            <a:ext cx="1397158" cy="520130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F6DCA472-E6C7-2FEC-16EF-BEDB7DFF1D19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21" y="2616884"/>
            <a:ext cx="1533345" cy="51705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6148630-F57A-B3D0-B97C-E9B4EC5BCF1F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659" y="5049806"/>
            <a:ext cx="1576679" cy="102065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66314FA-FE1A-4EBB-B59C-587FD5FBF2A7}"/>
              </a:ext>
            </a:extLst>
          </p:cNvPr>
          <p:cNvSpPr txBox="1"/>
          <p:nvPr/>
        </p:nvSpPr>
        <p:spPr>
          <a:xfrm>
            <a:off x="781679" y="173489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개요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5D01F5-2533-4DD0-948B-B73E129E0532}"/>
              </a:ext>
            </a:extLst>
          </p:cNvPr>
          <p:cNvSpPr txBox="1"/>
          <p:nvPr/>
        </p:nvSpPr>
        <p:spPr>
          <a:xfrm>
            <a:off x="2359974" y="179376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- </a:t>
            </a:r>
            <a:r>
              <a:rPr lang="ko-KR" altLang="en-US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사용한 개발환경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1FCD3A-CBC7-41C9-A6C1-2EC67C7AFC7C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D07DB7-4E2F-4CFC-B27B-2BCF90E325FC}"/>
              </a:ext>
            </a:extLst>
          </p:cNvPr>
          <p:cNvSpPr txBox="1"/>
          <p:nvPr/>
        </p:nvSpPr>
        <p:spPr>
          <a:xfrm>
            <a:off x="11713029" y="6400800"/>
            <a:ext cx="27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B24AE9E-B9CF-4783-B924-4F8DB25A0B81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2592" y="2785297"/>
            <a:ext cx="685955" cy="94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08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>
            <a:spLocks noGrp="1"/>
          </p:cNvSpPr>
          <p:nvPr>
            <p:ph type="subTitle" idx="1"/>
          </p:nvPr>
        </p:nvSpPr>
        <p:spPr>
          <a:xfrm>
            <a:off x="623233" y="1859967"/>
            <a:ext cx="2931200" cy="16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spcAft>
                <a:spcPts val="1600"/>
              </a:spcAft>
            </a:pP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0" name="Google Shape;220;p32"/>
          <p:cNvSpPr txBox="1">
            <a:spLocks noGrp="1"/>
          </p:cNvSpPr>
          <p:nvPr>
            <p:ph type="subTitle" idx="2"/>
          </p:nvPr>
        </p:nvSpPr>
        <p:spPr>
          <a:xfrm>
            <a:off x="623233" y="4128567"/>
            <a:ext cx="2931200" cy="162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LSTM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 도출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강화 학습 결과 도출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보완점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1" name="Google Shape;221;p32"/>
          <p:cNvSpPr txBox="1">
            <a:spLocks noGrp="1"/>
          </p:cNvSpPr>
          <p:nvPr>
            <p:ph type="subTitle" idx="3"/>
          </p:nvPr>
        </p:nvSpPr>
        <p:spPr>
          <a:xfrm>
            <a:off x="8403900" y="1859967"/>
            <a:ext cx="3280100" cy="161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 및 연동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redis</a:t>
            </a:r>
            <a:r>
              <a:rPr 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32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비트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64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비트 연결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4"/>
          </p:nvPr>
        </p:nvSpPr>
        <p:spPr>
          <a:xfrm>
            <a:off x="8403900" y="4128567"/>
            <a:ext cx="3036400" cy="161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LSTM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신경망 학습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강화 학습 진행</a:t>
            </a:r>
            <a:endParaRPr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FA705-8B54-4E64-BA8C-9820C4C1810E}"/>
              </a:ext>
            </a:extLst>
          </p:cNvPr>
          <p:cNvSpPr txBox="1"/>
          <p:nvPr/>
        </p:nvSpPr>
        <p:spPr>
          <a:xfrm>
            <a:off x="4727782" y="847363"/>
            <a:ext cx="274672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 수행 절차</a:t>
            </a:r>
            <a:endParaRPr lang="ko-KR" altLang="en-US" sz="2000" b="1" spc="-300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69DF76-6EA5-4C6A-AD89-8CD4C047E3AF}"/>
              </a:ext>
            </a:extLst>
          </p:cNvPr>
          <p:cNvSpPr/>
          <p:nvPr/>
        </p:nvSpPr>
        <p:spPr>
          <a:xfrm>
            <a:off x="325722" y="655608"/>
            <a:ext cx="11550848" cy="560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54A5A-D06F-4B48-B078-F6ABAB402FC2}"/>
              </a:ext>
            </a:extLst>
          </p:cNvPr>
          <p:cNvSpPr txBox="1"/>
          <p:nvPr/>
        </p:nvSpPr>
        <p:spPr>
          <a:xfrm>
            <a:off x="781679" y="173489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바탕" panose="02030604000101010101" pitchFamily="18" charset="-127"/>
              </a:rPr>
              <a:t>프로젝트 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6A3D31-F53A-4EA4-A2BD-BA18DB33E322}"/>
              </a:ext>
            </a:extLst>
          </p:cNvPr>
          <p:cNvSpPr/>
          <p:nvPr/>
        </p:nvSpPr>
        <p:spPr>
          <a:xfrm>
            <a:off x="9971400" y="6618514"/>
            <a:ext cx="2220600" cy="18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47C5AB-ECD5-451B-9991-7B679F8C383B}"/>
              </a:ext>
            </a:extLst>
          </p:cNvPr>
          <p:cNvSpPr txBox="1"/>
          <p:nvPr/>
        </p:nvSpPr>
        <p:spPr>
          <a:xfrm>
            <a:off x="11713029" y="6400800"/>
            <a:ext cx="27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90B2E7D9-BE0C-64C9-27BF-5F2B17B25C20}"/>
              </a:ext>
            </a:extLst>
          </p:cNvPr>
          <p:cNvSpPr/>
          <p:nvPr/>
        </p:nvSpPr>
        <p:spPr>
          <a:xfrm>
            <a:off x="3825380" y="1568741"/>
            <a:ext cx="4462943" cy="4441896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3E3260-0ED7-77A1-17C3-DC8C9A344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84" t="6821" r="12892" b="2070"/>
          <a:stretch/>
        </p:blipFill>
        <p:spPr>
          <a:xfrm>
            <a:off x="4133879" y="1847189"/>
            <a:ext cx="3924241" cy="38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16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빙하_기상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3632</TotalTime>
  <Words>1676</Words>
  <Application>Microsoft Office PowerPoint</Application>
  <PresentationFormat>와이드스크린</PresentationFormat>
  <Paragraphs>493</Paragraphs>
  <Slides>49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3" baseType="lpstr">
      <vt:lpstr>Lato Light</vt:lpstr>
      <vt:lpstr>League Spartan</vt:lpstr>
      <vt:lpstr>Open Sans Medium</vt:lpstr>
      <vt:lpstr>Pretendard</vt:lpstr>
      <vt:lpstr>Pretendard ExtraBold</vt:lpstr>
      <vt:lpstr>Sitka Small Semibold</vt:lpstr>
      <vt:lpstr>나눔고딕</vt:lpstr>
      <vt:lpstr>맑은 고딕</vt:lpstr>
      <vt:lpstr>한컴 고딕</vt:lpstr>
      <vt:lpstr>함초롬바탕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Bum Go</cp:lastModifiedBy>
  <cp:revision>306</cp:revision>
  <dcterms:created xsi:type="dcterms:W3CDTF">2022-08-02T00:37:12Z</dcterms:created>
  <dcterms:modified xsi:type="dcterms:W3CDTF">2023-08-04T12:43:37Z</dcterms:modified>
</cp:coreProperties>
</file>